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326" r:id="rId2"/>
    <p:sldId id="356" r:id="rId3"/>
    <p:sldId id="387" r:id="rId4"/>
    <p:sldId id="357" r:id="rId5"/>
    <p:sldId id="394" r:id="rId6"/>
    <p:sldId id="395" r:id="rId7"/>
    <p:sldId id="358" r:id="rId8"/>
    <p:sldId id="359" r:id="rId9"/>
    <p:sldId id="396" r:id="rId10"/>
    <p:sldId id="397" r:id="rId11"/>
    <p:sldId id="360" r:id="rId12"/>
    <p:sldId id="373" r:id="rId13"/>
    <p:sldId id="361" r:id="rId14"/>
    <p:sldId id="352" r:id="rId15"/>
    <p:sldId id="281" r:id="rId16"/>
    <p:sldId id="276" r:id="rId17"/>
    <p:sldId id="279" r:id="rId18"/>
    <p:sldId id="350" r:id="rId19"/>
    <p:sldId id="374" r:id="rId20"/>
    <p:sldId id="292" r:id="rId21"/>
    <p:sldId id="375" r:id="rId22"/>
    <p:sldId id="282" r:id="rId23"/>
    <p:sldId id="283" r:id="rId24"/>
    <p:sldId id="332" r:id="rId25"/>
    <p:sldId id="354" r:id="rId26"/>
    <p:sldId id="284" r:id="rId27"/>
    <p:sldId id="369" r:id="rId28"/>
    <p:sldId id="388" r:id="rId29"/>
    <p:sldId id="393" r:id="rId30"/>
    <p:sldId id="376" r:id="rId31"/>
    <p:sldId id="285" r:id="rId32"/>
    <p:sldId id="340" r:id="rId33"/>
    <p:sldId id="339" r:id="rId34"/>
    <p:sldId id="294" r:id="rId35"/>
    <p:sldId id="378" r:id="rId36"/>
    <p:sldId id="341" r:id="rId37"/>
    <p:sldId id="333" r:id="rId38"/>
    <p:sldId id="312" r:id="rId39"/>
    <p:sldId id="296" r:id="rId40"/>
    <p:sldId id="313" r:id="rId41"/>
    <p:sldId id="362" r:id="rId42"/>
    <p:sldId id="314" r:id="rId43"/>
    <p:sldId id="344" r:id="rId44"/>
    <p:sldId id="370" r:id="rId45"/>
    <p:sldId id="389" r:id="rId46"/>
    <p:sldId id="392" r:id="rId47"/>
    <p:sldId id="379" r:id="rId48"/>
    <p:sldId id="351" r:id="rId49"/>
    <p:sldId id="331" r:id="rId50"/>
    <p:sldId id="377" r:id="rId51"/>
    <p:sldId id="380" r:id="rId52"/>
    <p:sldId id="297" r:id="rId53"/>
    <p:sldId id="306" r:id="rId54"/>
    <p:sldId id="342" r:id="rId55"/>
    <p:sldId id="345" r:id="rId56"/>
    <p:sldId id="300" r:id="rId57"/>
    <p:sldId id="301" r:id="rId58"/>
    <p:sldId id="346" r:id="rId59"/>
    <p:sldId id="304" r:id="rId60"/>
    <p:sldId id="317" r:id="rId61"/>
    <p:sldId id="319" r:id="rId62"/>
    <p:sldId id="321" r:id="rId63"/>
    <p:sldId id="322" r:id="rId64"/>
    <p:sldId id="348" r:id="rId65"/>
    <p:sldId id="323" r:id="rId66"/>
    <p:sldId id="349" r:id="rId67"/>
    <p:sldId id="371" r:id="rId68"/>
    <p:sldId id="390" r:id="rId69"/>
    <p:sldId id="385" r:id="rId70"/>
    <p:sldId id="381" r:id="rId71"/>
    <p:sldId id="335" r:id="rId72"/>
    <p:sldId id="336" r:id="rId73"/>
    <p:sldId id="337" r:id="rId74"/>
    <p:sldId id="363" r:id="rId75"/>
    <p:sldId id="384" r:id="rId76"/>
    <p:sldId id="372" r:id="rId77"/>
    <p:sldId id="391" r:id="rId78"/>
    <p:sldId id="382" r:id="rId79"/>
    <p:sldId id="364" r:id="rId80"/>
    <p:sldId id="353" r:id="rId81"/>
    <p:sldId id="383" r:id="rId82"/>
    <p:sldId id="386" r:id="rId83"/>
    <p:sldId id="338" r:id="rId84"/>
  </p:sldIdLst>
  <p:sldSz cx="12192000" cy="6858000"/>
  <p:notesSz cx="6799263"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280" autoAdjust="0"/>
  </p:normalViewPr>
  <p:slideViewPr>
    <p:cSldViewPr snapToGrid="0">
      <p:cViewPr varScale="1">
        <p:scale>
          <a:sx n="90" d="100"/>
          <a:sy n="90" d="100"/>
        </p:scale>
        <p:origin x="576" y="90"/>
      </p:cViewPr>
      <p:guideLst/>
    </p:cSldViewPr>
  </p:slideViewPr>
  <p:notesTextViewPr>
    <p:cViewPr>
      <p:scale>
        <a:sx n="1" d="1"/>
        <a:sy n="1" d="1"/>
      </p:scale>
      <p:origin x="0" y="0"/>
    </p:cViewPr>
  </p:notesTextViewPr>
  <p:sorterViewPr>
    <p:cViewPr>
      <p:scale>
        <a:sx n="66" d="100"/>
        <a:sy n="66" d="100"/>
      </p:scale>
      <p:origin x="0" y="-112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6963" cy="4985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761" y="1"/>
            <a:ext cx="2946963" cy="498525"/>
          </a:xfrm>
          <a:prstGeom prst="rect">
            <a:avLst/>
          </a:prstGeom>
        </p:spPr>
        <p:txBody>
          <a:bodyPr vert="horz" lIns="91440" tIns="45720" rIns="91440" bIns="45720" rtlCol="0"/>
          <a:lstStyle>
            <a:lvl1pPr algn="r">
              <a:defRPr sz="1200"/>
            </a:lvl1pPr>
          </a:lstStyle>
          <a:p>
            <a:r>
              <a:rPr lang="en-US"/>
              <a:t>4/17/2017</a:t>
            </a:r>
          </a:p>
        </p:txBody>
      </p:sp>
      <p:sp>
        <p:nvSpPr>
          <p:cNvPr id="4" name="Footer Placeholder 3"/>
          <p:cNvSpPr>
            <a:spLocks noGrp="1"/>
          </p:cNvSpPr>
          <p:nvPr>
            <p:ph type="ftr" sz="quarter" idx="2"/>
          </p:nvPr>
        </p:nvSpPr>
        <p:spPr>
          <a:xfrm>
            <a:off x="1" y="9431288"/>
            <a:ext cx="2946963" cy="4985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761" y="9431288"/>
            <a:ext cx="2946963" cy="498525"/>
          </a:xfrm>
          <a:prstGeom prst="rect">
            <a:avLst/>
          </a:prstGeom>
        </p:spPr>
        <p:txBody>
          <a:bodyPr vert="horz" lIns="91440" tIns="45720" rIns="91440" bIns="45720" rtlCol="0" anchor="b"/>
          <a:lstStyle>
            <a:lvl1pPr algn="r">
              <a:defRPr sz="1200"/>
            </a:lvl1pPr>
          </a:lstStyle>
          <a:p>
            <a:fld id="{B3D1EEDD-ACFA-4F00-BE57-A1DFA6410B2B}" type="slidenum">
              <a:rPr lang="en-US" smtClean="0"/>
              <a:t>‹#›</a:t>
            </a:fld>
            <a:endParaRPr lang="en-US"/>
          </a:p>
        </p:txBody>
      </p:sp>
    </p:spTree>
    <p:extLst>
      <p:ext uri="{BB962C8B-B14F-4D97-AF65-F5344CB8AC3E}">
        <p14:creationId xmlns:p14="http://schemas.microsoft.com/office/powerpoint/2010/main" val="27610491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6963" cy="4985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761" y="1"/>
            <a:ext cx="2946963" cy="498525"/>
          </a:xfrm>
          <a:prstGeom prst="rect">
            <a:avLst/>
          </a:prstGeom>
        </p:spPr>
        <p:txBody>
          <a:bodyPr vert="horz" lIns="91440" tIns="45720" rIns="91440" bIns="45720" rtlCol="0"/>
          <a:lstStyle>
            <a:lvl1pPr algn="r">
              <a:defRPr sz="1200"/>
            </a:lvl1pPr>
          </a:lstStyle>
          <a:p>
            <a:r>
              <a:rPr lang="en-US"/>
              <a:t>4/17/2017</a:t>
            </a:r>
          </a:p>
        </p:txBody>
      </p:sp>
      <p:sp>
        <p:nvSpPr>
          <p:cNvPr id="4" name="Slide Image Placeholder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542" y="4778384"/>
            <a:ext cx="5438179" cy="3910203"/>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31288"/>
            <a:ext cx="2946963" cy="4985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761" y="9431288"/>
            <a:ext cx="2946963" cy="498525"/>
          </a:xfrm>
          <a:prstGeom prst="rect">
            <a:avLst/>
          </a:prstGeom>
        </p:spPr>
        <p:txBody>
          <a:bodyPr vert="horz" lIns="91440" tIns="45720" rIns="91440" bIns="45720" rtlCol="0" anchor="b"/>
          <a:lstStyle>
            <a:lvl1pPr algn="r">
              <a:defRPr sz="1200"/>
            </a:lvl1pPr>
          </a:lstStyle>
          <a:p>
            <a:fld id="{95DC5166-9251-40F9-95A9-13F232324515}" type="slidenum">
              <a:rPr lang="en-US" smtClean="0"/>
              <a:t>‹#›</a:t>
            </a:fld>
            <a:endParaRPr lang="en-US"/>
          </a:p>
        </p:txBody>
      </p:sp>
    </p:spTree>
    <p:extLst>
      <p:ext uri="{BB962C8B-B14F-4D97-AF65-F5344CB8AC3E}">
        <p14:creationId xmlns:p14="http://schemas.microsoft.com/office/powerpoint/2010/main" val="1528711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1DD8F3D-164E-46D8-A545-73B7E086E945}" type="datetime1">
              <a:rPr lang="en-US" smtClean="0"/>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27E200-81C2-411C-8447-51B516EE3AF5}" type="slidenum">
              <a:rPr lang="en-US" smtClean="0"/>
              <a:t>‹#›</a:t>
            </a:fld>
            <a:endParaRPr lang="en-US"/>
          </a:p>
        </p:txBody>
      </p:sp>
    </p:spTree>
    <p:extLst>
      <p:ext uri="{BB962C8B-B14F-4D97-AF65-F5344CB8AC3E}">
        <p14:creationId xmlns:p14="http://schemas.microsoft.com/office/powerpoint/2010/main" val="1931331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0360C5-A5E4-4495-94A3-FBC812F6DCD5}" type="datetime1">
              <a:rPr lang="en-US" smtClean="0"/>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27E200-81C2-411C-8447-51B516EE3AF5}" type="slidenum">
              <a:rPr lang="en-US" smtClean="0"/>
              <a:t>‹#›</a:t>
            </a:fld>
            <a:endParaRPr lang="en-US"/>
          </a:p>
        </p:txBody>
      </p:sp>
    </p:spTree>
    <p:extLst>
      <p:ext uri="{BB962C8B-B14F-4D97-AF65-F5344CB8AC3E}">
        <p14:creationId xmlns:p14="http://schemas.microsoft.com/office/powerpoint/2010/main" val="8428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66C7BB-12FD-497A-A34B-B299F080E455}" type="datetime1">
              <a:rPr lang="en-US" smtClean="0"/>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27E200-81C2-411C-8447-51B516EE3AF5}" type="slidenum">
              <a:rPr lang="en-US" smtClean="0"/>
              <a:t>‹#›</a:t>
            </a:fld>
            <a:endParaRPr lang="en-US"/>
          </a:p>
        </p:txBody>
      </p:sp>
    </p:spTree>
    <p:extLst>
      <p:ext uri="{BB962C8B-B14F-4D97-AF65-F5344CB8AC3E}">
        <p14:creationId xmlns:p14="http://schemas.microsoft.com/office/powerpoint/2010/main" val="773580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7D685-693E-4CD2-8321-3AA7FE6A1360}" type="datetime1">
              <a:rPr lang="en-US" smtClean="0"/>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27E200-81C2-411C-8447-51B516EE3AF5}" type="slidenum">
              <a:rPr lang="en-US" smtClean="0"/>
              <a:t>‹#›</a:t>
            </a:fld>
            <a:endParaRPr lang="en-US"/>
          </a:p>
        </p:txBody>
      </p:sp>
    </p:spTree>
    <p:extLst>
      <p:ext uri="{BB962C8B-B14F-4D97-AF65-F5344CB8AC3E}">
        <p14:creationId xmlns:p14="http://schemas.microsoft.com/office/powerpoint/2010/main" val="469579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AE5C4-F0A3-4EAD-9B39-214DCB82EE55}" type="datetime1">
              <a:rPr lang="en-US" smtClean="0"/>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27E200-81C2-411C-8447-51B516EE3AF5}" type="slidenum">
              <a:rPr lang="en-US" smtClean="0"/>
              <a:t>‹#›</a:t>
            </a:fld>
            <a:endParaRPr lang="en-US"/>
          </a:p>
        </p:txBody>
      </p:sp>
    </p:spTree>
    <p:extLst>
      <p:ext uri="{BB962C8B-B14F-4D97-AF65-F5344CB8AC3E}">
        <p14:creationId xmlns:p14="http://schemas.microsoft.com/office/powerpoint/2010/main" val="1275396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0B03BA7-65C6-4E32-9758-F8A7EE8FDE6F}" type="datetime1">
              <a:rPr lang="en-US" smtClean="0"/>
              <a:t>11/26/2017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27E200-81C2-411C-8447-51B516EE3AF5}" type="slidenum">
              <a:rPr lang="en-US" smtClean="0"/>
              <a:t>‹#›</a:t>
            </a:fld>
            <a:endParaRPr lang="en-US"/>
          </a:p>
        </p:txBody>
      </p:sp>
    </p:spTree>
    <p:extLst>
      <p:ext uri="{BB962C8B-B14F-4D97-AF65-F5344CB8AC3E}">
        <p14:creationId xmlns:p14="http://schemas.microsoft.com/office/powerpoint/2010/main" val="1403501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863D80-15FD-4919-9D4F-9D23E4BF2DBC}" type="datetime1">
              <a:rPr lang="en-US" smtClean="0"/>
              <a:t>11/26/2017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27E200-81C2-411C-8447-51B516EE3AF5}" type="slidenum">
              <a:rPr lang="en-US" smtClean="0"/>
              <a:t>‹#›</a:t>
            </a:fld>
            <a:endParaRPr lang="en-US"/>
          </a:p>
        </p:txBody>
      </p:sp>
    </p:spTree>
    <p:extLst>
      <p:ext uri="{BB962C8B-B14F-4D97-AF65-F5344CB8AC3E}">
        <p14:creationId xmlns:p14="http://schemas.microsoft.com/office/powerpoint/2010/main" val="2991755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540829-B526-4150-92EF-329DCEF09CCD}" type="datetime1">
              <a:rPr lang="en-US" smtClean="0"/>
              <a:t>11/26/2017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27E200-81C2-411C-8447-51B516EE3AF5}" type="slidenum">
              <a:rPr lang="en-US" smtClean="0"/>
              <a:t>‹#›</a:t>
            </a:fld>
            <a:endParaRPr lang="en-US"/>
          </a:p>
        </p:txBody>
      </p:sp>
    </p:spTree>
    <p:extLst>
      <p:ext uri="{BB962C8B-B14F-4D97-AF65-F5344CB8AC3E}">
        <p14:creationId xmlns:p14="http://schemas.microsoft.com/office/powerpoint/2010/main" val="3449385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88C2A8-36C6-4124-A5B5-31D07704A7FE}" type="datetime1">
              <a:rPr lang="en-US" smtClean="0"/>
              <a:t>11/26/2017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27E200-81C2-411C-8447-51B516EE3AF5}" type="slidenum">
              <a:rPr lang="en-US" smtClean="0"/>
              <a:t>‹#›</a:t>
            </a:fld>
            <a:endParaRPr lang="en-US"/>
          </a:p>
        </p:txBody>
      </p:sp>
    </p:spTree>
    <p:extLst>
      <p:ext uri="{BB962C8B-B14F-4D97-AF65-F5344CB8AC3E}">
        <p14:creationId xmlns:p14="http://schemas.microsoft.com/office/powerpoint/2010/main" val="382281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E05DCB-A600-4E01-956F-059426EB49DC}" type="datetime1">
              <a:rPr lang="en-US" smtClean="0"/>
              <a:t>11/26/2017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27E200-81C2-411C-8447-51B516EE3AF5}" type="slidenum">
              <a:rPr lang="en-US" smtClean="0"/>
              <a:t>‹#›</a:t>
            </a:fld>
            <a:endParaRPr lang="en-US"/>
          </a:p>
        </p:txBody>
      </p:sp>
    </p:spTree>
    <p:extLst>
      <p:ext uri="{BB962C8B-B14F-4D97-AF65-F5344CB8AC3E}">
        <p14:creationId xmlns:p14="http://schemas.microsoft.com/office/powerpoint/2010/main" val="390065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190EB-DED3-440D-BD56-209091BC6BE7}" type="datetime1">
              <a:rPr lang="en-US" smtClean="0"/>
              <a:t>11/26/2017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27E200-81C2-411C-8447-51B516EE3AF5}" type="slidenum">
              <a:rPr lang="en-US" smtClean="0"/>
              <a:t>‹#›</a:t>
            </a:fld>
            <a:endParaRPr lang="en-US"/>
          </a:p>
        </p:txBody>
      </p:sp>
    </p:spTree>
    <p:extLst>
      <p:ext uri="{BB962C8B-B14F-4D97-AF65-F5344CB8AC3E}">
        <p14:creationId xmlns:p14="http://schemas.microsoft.com/office/powerpoint/2010/main" val="3016551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94F2B-AA89-4D92-8F7A-D34D5E19474A}" type="datetime1">
              <a:rPr lang="en-US" smtClean="0"/>
              <a:t>11/26/2017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7E200-81C2-411C-8447-51B516EE3AF5}" type="slidenum">
              <a:rPr lang="en-US" smtClean="0"/>
              <a:t>‹#›</a:t>
            </a:fld>
            <a:endParaRPr lang="en-US"/>
          </a:p>
        </p:txBody>
      </p:sp>
    </p:spTree>
    <p:extLst>
      <p:ext uri="{BB962C8B-B14F-4D97-AF65-F5344CB8AC3E}">
        <p14:creationId xmlns:p14="http://schemas.microsoft.com/office/powerpoint/2010/main" val="2972933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36.pn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50.wmf"/><Relationship Id="rId5" Type="http://schemas.openxmlformats.org/officeDocument/2006/relationships/oleObject" Target="../embeddings/oleObject5.bin"/><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62.wmf"/><Relationship Id="rId5" Type="http://schemas.openxmlformats.org/officeDocument/2006/relationships/oleObject" Target="../embeddings/oleObject6.bin"/><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9.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81.png"/><Relationship Id="rId4" Type="http://schemas.openxmlformats.org/officeDocument/2006/relationships/image" Target="../media/image80.jpe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9.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image" Target="../media/image91.jpeg"/><Relationship Id="rId4" Type="http://schemas.openxmlformats.org/officeDocument/2006/relationships/image" Target="../media/image90.jpe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png"/><Relationship Id="rId4" Type="http://schemas.openxmlformats.org/officeDocument/2006/relationships/hyperlink" Target="Overall%20high%20level.docx"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9.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image" Target="../media/image121.jpeg"/><Relationship Id="rId4" Type="http://schemas.openxmlformats.org/officeDocument/2006/relationships/image" Target="../media/image120.jpeg"/></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7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7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9.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9.bin"/><Relationship Id="rId5" Type="http://schemas.openxmlformats.org/officeDocument/2006/relationships/image" Target="../media/image121.jpeg"/><Relationship Id="rId4" Type="http://schemas.openxmlformats.org/officeDocument/2006/relationships/image" Target="../media/image120.jpeg"/></Relationships>
</file>

<file path=ppt/slides/_rels/slide7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8.png"/><Relationship Id="rId4" Type="http://schemas.openxmlformats.org/officeDocument/2006/relationships/hyperlink" Target="Overall%20Steps.docx"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1.png"/><Relationship Id="rId4" Type="http://schemas.openxmlformats.org/officeDocument/2006/relationships/image" Target="../media/image150.png"/></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10"/>
          <p:cNvGrpSpPr>
            <a:grpSpLocks/>
          </p:cNvGrpSpPr>
          <p:nvPr/>
        </p:nvGrpSpPr>
        <p:grpSpPr bwMode="auto">
          <a:xfrm>
            <a:off x="0" y="2786063"/>
            <a:ext cx="10668000" cy="1181100"/>
            <a:chOff x="0" y="2924175"/>
            <a:chExt cx="9144000" cy="1181100"/>
          </a:xfrm>
        </p:grpSpPr>
        <p:sp>
          <p:nvSpPr>
            <p:cNvPr id="9" name="Rectangle 8"/>
            <p:cNvSpPr/>
            <p:nvPr/>
          </p:nvSpPr>
          <p:spPr>
            <a:xfrm>
              <a:off x="0" y="2924175"/>
              <a:ext cx="457200" cy="1181100"/>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0" name="Rectangle 9"/>
            <p:cNvSpPr/>
            <p:nvPr/>
          </p:nvSpPr>
          <p:spPr>
            <a:xfrm>
              <a:off x="457200" y="2924175"/>
              <a:ext cx="8686800" cy="1181100"/>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grpSp>
      <p:sp>
        <p:nvSpPr>
          <p:cNvPr id="2052" name="Rectangle 12"/>
          <p:cNvSpPr>
            <a:spLocks noChangeArrowheads="1"/>
          </p:cNvSpPr>
          <p:nvPr/>
        </p:nvSpPr>
        <p:spPr bwMode="auto">
          <a:xfrm>
            <a:off x="675861" y="2789371"/>
            <a:ext cx="9928639" cy="87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8821" tIns="39411" rIns="78821" bIns="39411">
            <a:spAutoFit/>
          </a:bodyPr>
          <a:lstStyle>
            <a:lvl1pPr eaLnBrk="0" hangingPunct="0">
              <a:spcBef>
                <a:spcPct val="20000"/>
              </a:spcBef>
              <a:buFont typeface="Arial"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MS PGothic" pitchFamily="34" charset="-128"/>
              </a:defRPr>
            </a:lvl9pPr>
          </a:lstStyle>
          <a:p>
            <a:pPr algn="r" eaLnBrk="1" hangingPunct="1">
              <a:spcBef>
                <a:spcPct val="0"/>
              </a:spcBef>
              <a:buFontTx/>
              <a:buNone/>
            </a:pPr>
            <a:r>
              <a:rPr lang="en-US" altLang="en-US" sz="3600" b="1" dirty="0">
                <a:solidFill>
                  <a:srgbClr val="35477A"/>
                </a:solidFill>
              </a:rPr>
              <a:t>AP-Planning Process</a:t>
            </a:r>
          </a:p>
          <a:p>
            <a:pPr algn="r" eaLnBrk="1" hangingPunct="1">
              <a:spcBef>
                <a:spcPct val="0"/>
              </a:spcBef>
              <a:buFontTx/>
              <a:buNone/>
            </a:pPr>
            <a:r>
              <a:rPr lang="en-US" sz="1400" b="1" dirty="0">
                <a:solidFill>
                  <a:srgbClr val="35477A"/>
                </a:solidFill>
                <a:latin typeface="+mn-lt"/>
              </a:rPr>
              <a:t>August 2017</a:t>
            </a:r>
            <a:endParaRPr lang="en-GB" sz="1050" dirty="0">
              <a:solidFill>
                <a:schemeClr val="bg1"/>
              </a:solidFill>
              <a:latin typeface="+mn-lt"/>
            </a:endParaRPr>
          </a:p>
        </p:txBody>
      </p:sp>
      <p:pic>
        <p:nvPicPr>
          <p:cNvPr id="13" name="Picture 12"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9613598" y="290511"/>
            <a:ext cx="2570328" cy="814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58595" y="4055168"/>
            <a:ext cx="1552575" cy="762000"/>
          </a:xfrm>
          <a:prstGeom prst="rect">
            <a:avLst/>
          </a:prstGeom>
        </p:spPr>
      </p:pic>
      <p:sp>
        <p:nvSpPr>
          <p:cNvPr id="3" name="Slide Number Placeholder 2"/>
          <p:cNvSpPr>
            <a:spLocks noGrp="1"/>
          </p:cNvSpPr>
          <p:nvPr>
            <p:ph type="sldNum" sz="quarter" idx="12"/>
          </p:nvPr>
        </p:nvSpPr>
        <p:spPr/>
        <p:txBody>
          <a:bodyPr/>
          <a:lstStyle/>
          <a:p>
            <a:fld id="{3927E200-81C2-411C-8447-51B516EE3AF5}" type="slidenum">
              <a:rPr lang="en-US" smtClean="0"/>
              <a:t>1</a:t>
            </a:fld>
            <a:endParaRPr lang="en-US" dirty="0"/>
          </a:p>
        </p:txBody>
      </p:sp>
    </p:spTree>
    <p:extLst>
      <p:ext uri="{BB962C8B-B14F-4D97-AF65-F5344CB8AC3E}">
        <p14:creationId xmlns:p14="http://schemas.microsoft.com/office/powerpoint/2010/main" val="599636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C68BEB-CE10-4FCF-A277-476EEB9D1373}"/>
              </a:ext>
            </a:extLst>
          </p:cNvPr>
          <p:cNvSpPr>
            <a:spLocks noGrp="1"/>
          </p:cNvSpPr>
          <p:nvPr>
            <p:ph type="sldNum" sz="quarter" idx="12"/>
          </p:nvPr>
        </p:nvSpPr>
        <p:spPr/>
        <p:txBody>
          <a:bodyPr/>
          <a:lstStyle/>
          <a:p>
            <a:fld id="{3927E200-81C2-411C-8447-51B516EE3AF5}" type="slidenum">
              <a:rPr lang="en-US" smtClean="0"/>
              <a:t>10</a:t>
            </a:fld>
            <a:endParaRPr lang="en-US"/>
          </a:p>
        </p:txBody>
      </p:sp>
      <p:graphicFrame>
        <p:nvGraphicFramePr>
          <p:cNvPr id="6" name="Object 5">
            <a:extLst>
              <a:ext uri="{FF2B5EF4-FFF2-40B4-BE49-F238E27FC236}">
                <a16:creationId xmlns:a16="http://schemas.microsoft.com/office/drawing/2014/main" id="{5586A075-A7D8-47A4-83E6-1E2E65DF36DA}"/>
              </a:ext>
            </a:extLst>
          </p:cNvPr>
          <p:cNvGraphicFramePr>
            <a:graphicFrameLocks noChangeAspect="1"/>
          </p:cNvGraphicFramePr>
          <p:nvPr>
            <p:extLst>
              <p:ext uri="{D42A27DB-BD31-4B8C-83A1-F6EECF244321}">
                <p14:modId xmlns:p14="http://schemas.microsoft.com/office/powerpoint/2010/main" val="2134901866"/>
              </p:ext>
            </p:extLst>
          </p:nvPr>
        </p:nvGraphicFramePr>
        <p:xfrm>
          <a:off x="1215655" y="5949950"/>
          <a:ext cx="914400" cy="771525"/>
        </p:xfrm>
        <a:graphic>
          <a:graphicData uri="http://schemas.openxmlformats.org/presentationml/2006/ole">
            <mc:AlternateContent xmlns:mc="http://schemas.openxmlformats.org/markup-compatibility/2006">
              <mc:Choice xmlns:v="urn:schemas-microsoft-com:vml" Requires="v">
                <p:oleObj spid="_x0000_s12292" name="Visio" showAsIcon="1" r:id="rId3" imgW="914400" imgH="771480" progId="Visio.Drawing.15">
                  <p:embed/>
                </p:oleObj>
              </mc:Choice>
              <mc:Fallback>
                <p:oleObj name="Visio" showAsIcon="1" r:id="rId3" imgW="914400" imgH="771480" progId="Visio.Drawing.15">
                  <p:embed/>
                  <p:pic>
                    <p:nvPicPr>
                      <p:cNvPr id="0" name=""/>
                      <p:cNvPicPr/>
                      <p:nvPr/>
                    </p:nvPicPr>
                    <p:blipFill>
                      <a:blip r:embed="rId4"/>
                      <a:stretch>
                        <a:fillRect/>
                      </a:stretch>
                    </p:blipFill>
                    <p:spPr>
                      <a:xfrm>
                        <a:off x="1215655" y="5949950"/>
                        <a:ext cx="914400" cy="771525"/>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A7F2B17B-C29A-4B49-82F9-0B4BA704C99D}"/>
              </a:ext>
            </a:extLst>
          </p:cNvPr>
          <p:cNvPicPr>
            <a:picLocks noChangeAspect="1"/>
          </p:cNvPicPr>
          <p:nvPr/>
        </p:nvPicPr>
        <p:blipFill>
          <a:blip r:embed="rId5"/>
          <a:stretch>
            <a:fillRect/>
          </a:stretch>
        </p:blipFill>
        <p:spPr>
          <a:xfrm>
            <a:off x="0" y="892293"/>
            <a:ext cx="12192000" cy="5073414"/>
          </a:xfrm>
          <a:prstGeom prst="rect">
            <a:avLst/>
          </a:prstGeom>
        </p:spPr>
      </p:pic>
    </p:spTree>
    <p:extLst>
      <p:ext uri="{BB962C8B-B14F-4D97-AF65-F5344CB8AC3E}">
        <p14:creationId xmlns:p14="http://schemas.microsoft.com/office/powerpoint/2010/main" val="2540491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 User Role</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11</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546261447"/>
              </p:ext>
            </p:extLst>
          </p:nvPr>
        </p:nvGraphicFramePr>
        <p:xfrm>
          <a:off x="1166191" y="1096982"/>
          <a:ext cx="8574158" cy="5539144"/>
        </p:xfrm>
        <a:graphic>
          <a:graphicData uri="http://schemas.openxmlformats.org/drawingml/2006/table">
            <a:tbl>
              <a:tblPr firstRow="1" firstCol="1" bandRow="1"/>
              <a:tblGrid>
                <a:gridCol w="1111154">
                  <a:extLst>
                    <a:ext uri="{9D8B030D-6E8A-4147-A177-3AD203B41FA5}">
                      <a16:colId xmlns:a16="http://schemas.microsoft.com/office/drawing/2014/main" val="2948695053"/>
                    </a:ext>
                  </a:extLst>
                </a:gridCol>
                <a:gridCol w="826085">
                  <a:extLst>
                    <a:ext uri="{9D8B030D-6E8A-4147-A177-3AD203B41FA5}">
                      <a16:colId xmlns:a16="http://schemas.microsoft.com/office/drawing/2014/main" val="1661884638"/>
                    </a:ext>
                  </a:extLst>
                </a:gridCol>
                <a:gridCol w="890510">
                  <a:extLst>
                    <a:ext uri="{9D8B030D-6E8A-4147-A177-3AD203B41FA5}">
                      <a16:colId xmlns:a16="http://schemas.microsoft.com/office/drawing/2014/main" val="3179955174"/>
                    </a:ext>
                  </a:extLst>
                </a:gridCol>
                <a:gridCol w="836676">
                  <a:extLst>
                    <a:ext uri="{9D8B030D-6E8A-4147-A177-3AD203B41FA5}">
                      <a16:colId xmlns:a16="http://schemas.microsoft.com/office/drawing/2014/main" val="2417117815"/>
                    </a:ext>
                  </a:extLst>
                </a:gridCol>
                <a:gridCol w="2455308">
                  <a:extLst>
                    <a:ext uri="{9D8B030D-6E8A-4147-A177-3AD203B41FA5}">
                      <a16:colId xmlns:a16="http://schemas.microsoft.com/office/drawing/2014/main" val="157006256"/>
                    </a:ext>
                  </a:extLst>
                </a:gridCol>
                <a:gridCol w="2454425">
                  <a:extLst>
                    <a:ext uri="{9D8B030D-6E8A-4147-A177-3AD203B41FA5}">
                      <a16:colId xmlns:a16="http://schemas.microsoft.com/office/drawing/2014/main" val="3067176040"/>
                    </a:ext>
                  </a:extLst>
                </a:gridCol>
              </a:tblGrid>
              <a:tr h="297800">
                <a:tc>
                  <a:txBody>
                    <a:bodyPr/>
                    <a:lstStyle/>
                    <a:p>
                      <a:pPr marL="0" marR="0" algn="ctr">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Steps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Admin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Planning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Buying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Activities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Out-Put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0363956"/>
                  </a:ext>
                </a:extLst>
              </a:tr>
              <a:tr h="595599">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Setup Activities</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Season-Phase, optimize History, Default parameter, Store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Qty</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Style/ROS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Qty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LY Data, Optimized History, Price Points, Sell Thru%, Life Span, Style Grade Qty</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8525815"/>
                  </a:ext>
                </a:extLst>
              </a:tr>
              <a:tr h="595599">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Clustering Setup</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No of Performance Clusters with relevant labels and Clustering Attribute selection</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No of Clusters creation with defined label and selected attribute in Store Clustering Summary WB</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227168"/>
                  </a:ext>
                </a:extLst>
              </a:tr>
              <a:tr h="595599">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Asst. Strategy</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Define Price points, Margin %, contribution% of PP, Approve Strategy Units and request Batch</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AS units will spread down to store level and cluster creation will happen by Batch</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1920018"/>
                  </a:ext>
                </a:extLst>
              </a:tr>
              <a:tr h="575655">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Cluster Approval</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Viewing of store to cluster assignment, can edit the assignment and approval</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Ty Receipt Import U will be generated and Option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Qty</a:t>
                      </a:r>
                      <a:r>
                        <a:rPr lang="en-US" sz="1200" dirty="0">
                          <a:effectLst/>
                          <a:latin typeface="Calibri" panose="020F0502020204030204" pitchFamily="34" charset="0"/>
                          <a:ea typeface="Calibri" panose="020F0502020204030204" pitchFamily="34" charset="0"/>
                          <a:cs typeface="Times New Roman" panose="02020603050405020304" pitchFamily="18" charset="0"/>
                        </a:rPr>
                        <a:t> WB will be available</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231300"/>
                  </a:ext>
                </a:extLst>
              </a:tr>
              <a:tr h="595599">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Option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Qty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Life Cycle type %, ROS, Sell Thru%, No of Options, Depth units, Avg. Buy Qty., Approve total Receipt units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No of PHs and Avg. Buy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Qty</a:t>
                      </a:r>
                      <a:r>
                        <a:rPr lang="en-US" sz="1200" dirty="0">
                          <a:effectLst/>
                          <a:latin typeface="Calibri" panose="020F0502020204030204" pitchFamily="34" charset="0"/>
                          <a:ea typeface="Calibri" panose="020F0502020204030204" pitchFamily="34" charset="0"/>
                          <a:cs typeface="Times New Roman" panose="02020603050405020304" pitchFamily="18" charset="0"/>
                        </a:rPr>
                        <a:t> will be saved for Master assortment creation and will flow to MA WB</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522086"/>
                  </a:ext>
                </a:extLst>
              </a:tr>
              <a:tr h="595599">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UDA Parameter Setup</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No of UDAs selection (UDA names and values)</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Selected UDAs and their values and the UDA priority order will available for MA WB</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4498397"/>
                  </a:ext>
                </a:extLst>
              </a:tr>
              <a:tr h="744500">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Master Assortment</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Fills the contribution % of each UDA values, selection of additional UDAs, Viewing of MA (Wedge), PHs and Approval</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Master Assortment will be visible and will flow to PLM by Batch</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360324"/>
                  </a:ext>
                </a:extLst>
              </a:tr>
              <a:tr h="893400">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Assortment Detail</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Viewing of PHs vs PLM style/color, AS PP vs PLM PP, Margin, Final cluster assignment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Qty</a:t>
                      </a:r>
                      <a:r>
                        <a:rPr lang="en-US" sz="1200" dirty="0">
                          <a:effectLst/>
                          <a:latin typeface="Calibri" panose="020F0502020204030204" pitchFamily="34" charset="0"/>
                          <a:ea typeface="Calibri" panose="020F0502020204030204" pitchFamily="34" charset="0"/>
                          <a:cs typeface="Times New Roman" panose="02020603050405020304" pitchFamily="18" charset="0"/>
                        </a:rPr>
                        <a:t> calculation., Territory Wise Qty. split, and Approval</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Final approved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Qty</a:t>
                      </a:r>
                      <a:r>
                        <a:rPr lang="en-US" sz="1200" dirty="0">
                          <a:effectLst/>
                          <a:latin typeface="Calibri" panose="020F0502020204030204" pitchFamily="34" charset="0"/>
                          <a:ea typeface="Calibri" panose="020F0502020204030204" pitchFamily="34" charset="0"/>
                          <a:cs typeface="Times New Roman" panose="02020603050405020304" pitchFamily="18" charset="0"/>
                        </a:rPr>
                        <a:t> per PH or Style will flow to PLM for matching.</a:t>
                      </a:r>
                    </a:p>
                  </a:txBody>
                  <a:tcPr marL="48927" marR="489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03644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162332226"/>
              </p:ext>
            </p:extLst>
          </p:nvPr>
        </p:nvGraphicFramePr>
        <p:xfrm>
          <a:off x="9920371" y="2372749"/>
          <a:ext cx="1428750" cy="906145"/>
        </p:xfrm>
        <a:graphic>
          <a:graphicData uri="http://schemas.openxmlformats.org/drawingml/2006/table">
            <a:tbl>
              <a:tblPr firstRow="1" firstCol="1" bandRow="1"/>
              <a:tblGrid>
                <a:gridCol w="457200">
                  <a:extLst>
                    <a:ext uri="{9D8B030D-6E8A-4147-A177-3AD203B41FA5}">
                      <a16:colId xmlns:a16="http://schemas.microsoft.com/office/drawing/2014/main" val="281027558"/>
                    </a:ext>
                  </a:extLst>
                </a:gridCol>
                <a:gridCol w="971550">
                  <a:extLst>
                    <a:ext uri="{9D8B030D-6E8A-4147-A177-3AD203B41FA5}">
                      <a16:colId xmlns:a16="http://schemas.microsoft.com/office/drawing/2014/main" val="2163053191"/>
                    </a:ext>
                  </a:extLst>
                </a:gridCol>
              </a:tblGrid>
              <a:tr h="250825">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Not Required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843138"/>
                  </a:ext>
                </a:extLst>
              </a:tr>
              <a:tr h="0">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Partially Required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2569755"/>
                  </a:ext>
                </a:extLst>
              </a:tr>
              <a:tr h="296545">
                <a:tc>
                  <a:txBody>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Required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700923"/>
                  </a:ext>
                </a:extLst>
              </a:tr>
            </a:tbl>
          </a:graphicData>
        </a:graphic>
      </p:graphicFrame>
    </p:spTree>
    <p:extLst>
      <p:ext uri="{BB962C8B-B14F-4D97-AF65-F5344CB8AC3E}">
        <p14:creationId xmlns:p14="http://schemas.microsoft.com/office/powerpoint/2010/main" val="144695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AP – Set up Activities</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ubtitle 2"/>
          <p:cNvSpPr>
            <a:spLocks noGrp="1"/>
          </p:cNvSpPr>
          <p:nvPr>
            <p:ph type="subTitle" idx="1"/>
          </p:nvPr>
        </p:nvSpPr>
        <p:spPr>
          <a:xfrm>
            <a:off x="489961" y="1684970"/>
            <a:ext cx="6626456" cy="3064829"/>
          </a:xfrm>
        </p:spPr>
        <p:txBody>
          <a:bodyPr>
            <a:normAutofit/>
          </a:bodyPr>
          <a:lstStyle/>
          <a:p>
            <a:pPr algn="l"/>
            <a:r>
              <a:rPr lang="en-US" sz="4000" b="1" dirty="0">
                <a:solidFill>
                  <a:schemeClr val="accent1">
                    <a:lumMod val="75000"/>
                  </a:schemeClr>
                </a:solidFill>
              </a:rPr>
              <a:t>  Have we done with Setup….</a:t>
            </a:r>
          </a:p>
          <a:p>
            <a:pPr algn="l"/>
            <a:endParaRPr lang="en-US" sz="4000" b="1" dirty="0">
              <a:solidFill>
                <a:schemeClr val="accent1">
                  <a:lumMod val="75000"/>
                </a:schemeClr>
              </a:solidFill>
            </a:endParaRPr>
          </a:p>
        </p:txBody>
      </p:sp>
      <p:pic>
        <p:nvPicPr>
          <p:cNvPr id="409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110" y="1426684"/>
            <a:ext cx="17907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310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a:stretch>
            <a:fillRect/>
          </a:stretch>
        </p:blipFill>
        <p:spPr>
          <a:xfrm>
            <a:off x="1209675" y="1107211"/>
            <a:ext cx="10220325" cy="3121095"/>
          </a:xfrm>
          <a:prstGeom prst="rect">
            <a:avLst/>
          </a:prstGeom>
        </p:spPr>
      </p:pic>
      <p:sp>
        <p:nvSpPr>
          <p:cNvPr id="6" name="Rectangle 5"/>
          <p:cNvSpPr/>
          <p:nvPr/>
        </p:nvSpPr>
        <p:spPr>
          <a:xfrm>
            <a:off x="8849139" y="2663686"/>
            <a:ext cx="1540565" cy="15646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p:cNvSpPr>
            <a:spLocks noGrp="1"/>
          </p:cNvSpPr>
          <p:nvPr>
            <p:ph type="subTitle" idx="1"/>
          </p:nvPr>
        </p:nvSpPr>
        <p:spPr>
          <a:xfrm>
            <a:off x="522011" y="5452690"/>
            <a:ext cx="6626456" cy="861794"/>
          </a:xfrm>
        </p:spPr>
        <p:txBody>
          <a:bodyPr>
            <a:noAutofit/>
          </a:bodyPr>
          <a:lstStyle/>
          <a:p>
            <a:pPr algn="l"/>
            <a:r>
              <a:rPr lang="en-US" sz="1400" b="1" dirty="0">
                <a:solidFill>
                  <a:schemeClr val="accent1">
                    <a:lumMod val="75000"/>
                  </a:schemeClr>
                </a:solidFill>
                <a:highlight>
                  <a:srgbClr val="FFFF00"/>
                </a:highlight>
              </a:rPr>
              <a:t>Needs to select seasonality selection drop down based on which season user is planning.</a:t>
            </a:r>
          </a:p>
          <a:p>
            <a:pPr algn="l"/>
            <a:r>
              <a:rPr lang="en-US" sz="1400" b="1" dirty="0">
                <a:solidFill>
                  <a:schemeClr val="accent1">
                    <a:lumMod val="75000"/>
                  </a:schemeClr>
                </a:solidFill>
              </a:rPr>
              <a:t>Ex: Planning Season is AW, then Seasonality selection will be 03 Autumn/Winter</a:t>
            </a:r>
          </a:p>
          <a:p>
            <a:pPr algn="l"/>
            <a:r>
              <a:rPr lang="en-US" sz="1400" b="1" dirty="0">
                <a:solidFill>
                  <a:schemeClr val="accent1">
                    <a:lumMod val="75000"/>
                  </a:schemeClr>
                </a:solidFill>
              </a:rPr>
              <a:t>If Planning season is Summer, then seasonality selection will be 02 Summer</a:t>
            </a:r>
          </a:p>
          <a:p>
            <a:pPr algn="l"/>
            <a:r>
              <a:rPr lang="en-US" sz="1400" b="1" dirty="0">
                <a:solidFill>
                  <a:schemeClr val="accent1">
                    <a:lumMod val="75000"/>
                  </a:schemeClr>
                </a:solidFill>
              </a:rPr>
              <a:t>Then confirm the season set up</a:t>
            </a:r>
          </a:p>
          <a:p>
            <a:pPr algn="l"/>
            <a:endParaRPr lang="en-US" sz="1400" b="1" dirty="0">
              <a:solidFill>
                <a:schemeClr val="accent1">
                  <a:lumMod val="75000"/>
                </a:schemeClr>
              </a:solidFill>
            </a:endParaRPr>
          </a:p>
          <a:p>
            <a:pPr algn="l"/>
            <a:endParaRPr lang="en-US" sz="1400" b="1" dirty="0">
              <a:solidFill>
                <a:schemeClr val="accent1">
                  <a:lumMod val="75000"/>
                </a:schemeClr>
              </a:solidFill>
            </a:endParaRPr>
          </a:p>
        </p:txBody>
      </p:sp>
      <p:pic>
        <p:nvPicPr>
          <p:cNvPr id="7" name="Picture 6"/>
          <p:cNvPicPr>
            <a:picLocks noChangeAspect="1"/>
          </p:cNvPicPr>
          <p:nvPr/>
        </p:nvPicPr>
        <p:blipFill>
          <a:blip r:embed="rId4"/>
          <a:stretch>
            <a:fillRect/>
          </a:stretch>
        </p:blipFill>
        <p:spPr>
          <a:xfrm>
            <a:off x="8695084" y="5551417"/>
            <a:ext cx="1562100" cy="466725"/>
          </a:xfrm>
          <a:prstGeom prst="rect">
            <a:avLst/>
          </a:prstGeom>
        </p:spPr>
      </p:pic>
      <p:sp>
        <p:nvSpPr>
          <p:cNvPr id="13" name="Rectangle 12"/>
          <p:cNvSpPr/>
          <p:nvPr/>
        </p:nvSpPr>
        <p:spPr>
          <a:xfrm>
            <a:off x="8695084" y="5541269"/>
            <a:ext cx="1562100" cy="4667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050158" y="2663686"/>
            <a:ext cx="1258956" cy="12059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2"/>
          <p:cNvSpPr txBox="1">
            <a:spLocks/>
          </p:cNvSpPr>
          <p:nvPr/>
        </p:nvSpPr>
        <p:spPr>
          <a:xfrm>
            <a:off x="674411" y="4409601"/>
            <a:ext cx="7753972" cy="8617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dirty="0">
                <a:solidFill>
                  <a:schemeClr val="accent1">
                    <a:lumMod val="75000"/>
                  </a:schemeClr>
                </a:solidFill>
              </a:rPr>
              <a:t>User needs to select Planning season and map it with last year planning season with Receipt lag weeks </a:t>
            </a:r>
          </a:p>
          <a:p>
            <a:pPr algn="l"/>
            <a:r>
              <a:rPr lang="en-US" sz="1400" b="1" dirty="0">
                <a:solidFill>
                  <a:schemeClr val="accent1">
                    <a:lumMod val="75000"/>
                  </a:schemeClr>
                </a:solidFill>
              </a:rPr>
              <a:t>(</a:t>
            </a:r>
            <a:r>
              <a:rPr lang="en-US" sz="1400" b="1" dirty="0">
                <a:solidFill>
                  <a:srgbClr val="FF0000"/>
                </a:solidFill>
              </a:rPr>
              <a:t>There should not be any overlap with planning season</a:t>
            </a:r>
            <a:r>
              <a:rPr lang="en-US" sz="1400" b="1" dirty="0">
                <a:solidFill>
                  <a:schemeClr val="accent1">
                    <a:lumMod val="75000"/>
                  </a:schemeClr>
                </a:solidFill>
              </a:rPr>
              <a:t>)</a:t>
            </a:r>
          </a:p>
          <a:p>
            <a:pPr algn="l"/>
            <a:endParaRPr lang="en-US" sz="1400" b="1" dirty="0">
              <a:solidFill>
                <a:schemeClr val="accent1">
                  <a:lumMod val="75000"/>
                </a:schemeClr>
              </a:solidFill>
            </a:endParaRPr>
          </a:p>
          <a:p>
            <a:pPr algn="l"/>
            <a:endParaRPr lang="en-US" sz="1400" b="1" dirty="0">
              <a:solidFill>
                <a:schemeClr val="accent1">
                  <a:lumMod val="75000"/>
                </a:schemeClr>
              </a:solidFill>
            </a:endParaRPr>
          </a:p>
        </p:txBody>
      </p:sp>
      <p:grpSp>
        <p:nvGrpSpPr>
          <p:cNvPr id="15" name="Group 1"/>
          <p:cNvGrpSpPr>
            <a:grpSpLocks/>
          </p:cNvGrpSpPr>
          <p:nvPr/>
        </p:nvGrpSpPr>
        <p:grpSpPr bwMode="auto">
          <a:xfrm>
            <a:off x="1750011" y="152400"/>
            <a:ext cx="8884735" cy="826394"/>
            <a:chOff x="0" y="323701"/>
            <a:chExt cx="7391398" cy="289881"/>
          </a:xfrm>
        </p:grpSpPr>
        <p:sp>
          <p:nvSpPr>
            <p:cNvPr id="18" name="Rectangle 17"/>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9" name="Rectangle 18"/>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1.1. AP- Setup (Season/week mapping)</a:t>
              </a:r>
            </a:p>
            <a:p>
              <a:pPr algn="ctr">
                <a:defRPr/>
              </a:pPr>
              <a:r>
                <a:rPr lang="en-US" sz="2400" b="1" dirty="0">
                  <a:solidFill>
                    <a:srgbClr val="002060"/>
                  </a:solidFill>
                </a:rPr>
                <a:t>@Admin</a:t>
              </a:r>
              <a:endParaRPr lang="en-GB" sz="2400" b="1" dirty="0">
                <a:solidFill>
                  <a:srgbClr val="002060"/>
                </a:solidFill>
              </a:endParaRPr>
            </a:p>
          </p:txBody>
        </p:sp>
      </p:grpSp>
    </p:spTree>
    <p:extLst>
      <p:ext uri="{BB962C8B-B14F-4D97-AF65-F5344CB8AC3E}">
        <p14:creationId xmlns:p14="http://schemas.microsoft.com/office/powerpoint/2010/main" val="1597575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12633" y="1511811"/>
            <a:ext cx="7195933" cy="2949991"/>
          </a:xfrm>
          <a:prstGeom prst="rect">
            <a:avLst/>
          </a:prstGeom>
        </p:spPr>
      </p:pic>
      <p:pic>
        <p:nvPicPr>
          <p:cNvPr id="7" name="Picture 6"/>
          <p:cNvPicPr>
            <a:picLocks noChangeAspect="1"/>
          </p:cNvPicPr>
          <p:nvPr/>
        </p:nvPicPr>
        <p:blipFill>
          <a:blip r:embed="rId3"/>
          <a:stretch>
            <a:fillRect/>
          </a:stretch>
        </p:blipFill>
        <p:spPr>
          <a:xfrm>
            <a:off x="710558" y="886030"/>
            <a:ext cx="3410426" cy="1819529"/>
          </a:xfrm>
          <a:prstGeom prst="rect">
            <a:avLst/>
          </a:prstGeom>
        </p:spPr>
      </p:pic>
      <p:sp>
        <p:nvSpPr>
          <p:cNvPr id="3" name="Slide Number Placeholder 2"/>
          <p:cNvSpPr>
            <a:spLocks noGrp="1"/>
          </p:cNvSpPr>
          <p:nvPr>
            <p:ph type="sldNum" sz="quarter" idx="12"/>
          </p:nvPr>
        </p:nvSpPr>
        <p:spPr/>
        <p:txBody>
          <a:bodyPr/>
          <a:lstStyle/>
          <a:p>
            <a:fld id="{3927E200-81C2-411C-8447-51B516EE3AF5}" type="slidenum">
              <a:rPr lang="en-US" smtClean="0"/>
              <a:t>14</a:t>
            </a:fld>
            <a:endParaRPr lang="en-US" dirty="0"/>
          </a:p>
        </p:txBody>
      </p:sp>
      <p:sp>
        <p:nvSpPr>
          <p:cNvPr id="9" name="Rectangle 8"/>
          <p:cNvSpPr/>
          <p:nvPr/>
        </p:nvSpPr>
        <p:spPr>
          <a:xfrm>
            <a:off x="5963478" y="3418566"/>
            <a:ext cx="1405192" cy="4206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353799" y="3418566"/>
            <a:ext cx="533401" cy="4206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V="1">
            <a:off x="8592024" y="2360137"/>
            <a:ext cx="1612150" cy="8241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
          <p:cNvGrpSpPr>
            <a:grpSpLocks/>
          </p:cNvGrpSpPr>
          <p:nvPr/>
        </p:nvGrpSpPr>
        <p:grpSpPr bwMode="auto">
          <a:xfrm>
            <a:off x="1750011" y="33132"/>
            <a:ext cx="8884735" cy="826394"/>
            <a:chOff x="0" y="323701"/>
            <a:chExt cx="7391398" cy="289881"/>
          </a:xfrm>
        </p:grpSpPr>
        <p:sp>
          <p:nvSpPr>
            <p:cNvPr id="13" name="Rectangle 12"/>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4" name="Rectangle 13"/>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2.1. AP- Parameter Setup (Optimise History Parameters)</a:t>
              </a:r>
              <a:endParaRPr lang="en-GB" sz="2400" b="1" dirty="0">
                <a:solidFill>
                  <a:srgbClr val="002060"/>
                </a:solidFill>
              </a:endParaRPr>
            </a:p>
          </p:txBody>
        </p:sp>
      </p:grpSp>
      <p:pic>
        <p:nvPicPr>
          <p:cNvPr id="15" name="Picture 14" descr="LND group English.jpg"/>
          <p:cNvPicPr>
            <a:picLocks noChangeAspect="1"/>
          </p:cNvPicPr>
          <p:nvPr/>
        </p:nvPicPr>
        <p:blipFill>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432261" y="2772235"/>
            <a:ext cx="4471041" cy="646331"/>
          </a:xfrm>
          <a:prstGeom prst="rect">
            <a:avLst/>
          </a:prstGeom>
          <a:solidFill>
            <a:schemeClr val="accent1">
              <a:lumMod val="20000"/>
              <a:lumOff val="80000"/>
            </a:schemeClr>
          </a:solidFill>
        </p:spPr>
        <p:txBody>
          <a:bodyPr wrap="square" rtlCol="0">
            <a:spAutoFit/>
          </a:bodyPr>
          <a:lstStyle/>
          <a:p>
            <a:r>
              <a:rPr lang="en-US" dirty="0"/>
              <a:t>1. Option Season code for the history season needs to be selected</a:t>
            </a:r>
          </a:p>
        </p:txBody>
      </p:sp>
      <p:sp>
        <p:nvSpPr>
          <p:cNvPr id="17" name="TextBox 16"/>
          <p:cNvSpPr txBox="1"/>
          <p:nvPr/>
        </p:nvSpPr>
        <p:spPr>
          <a:xfrm>
            <a:off x="432263" y="3461562"/>
            <a:ext cx="4471042" cy="2585323"/>
          </a:xfrm>
          <a:prstGeom prst="rect">
            <a:avLst/>
          </a:prstGeom>
          <a:solidFill>
            <a:schemeClr val="accent1">
              <a:lumMod val="20000"/>
              <a:lumOff val="80000"/>
            </a:schemeClr>
          </a:solidFill>
        </p:spPr>
        <p:txBody>
          <a:bodyPr wrap="square" rtlCol="0">
            <a:spAutoFit/>
          </a:bodyPr>
          <a:lstStyle/>
          <a:p>
            <a:r>
              <a:rPr lang="en-US" dirty="0"/>
              <a:t>2. Optimise Method set as Sell Thru% and Markdown Price % set to 48% by default</a:t>
            </a:r>
          </a:p>
          <a:p>
            <a:r>
              <a:rPr lang="en-US" dirty="0"/>
              <a:t>3. Click custom menu “Initialize” in order to seed LY Start and End dates</a:t>
            </a:r>
          </a:p>
          <a:p>
            <a:r>
              <a:rPr lang="en-US" dirty="0"/>
              <a:t>4. Select Classes to optimize history</a:t>
            </a:r>
          </a:p>
          <a:p>
            <a:r>
              <a:rPr lang="en-US" dirty="0"/>
              <a:t>5. Select “request Optimization” check box and click custom menu “Request Optimization” </a:t>
            </a:r>
          </a:p>
          <a:p>
            <a:pPr marL="285750" indent="-285750">
              <a:buFontTx/>
              <a:buChar char="-"/>
            </a:pPr>
            <a:endParaRPr lang="en-US" dirty="0"/>
          </a:p>
        </p:txBody>
      </p:sp>
      <p:pic>
        <p:nvPicPr>
          <p:cNvPr id="18" name="Picture 17"/>
          <p:cNvPicPr>
            <a:picLocks noChangeAspect="1"/>
          </p:cNvPicPr>
          <p:nvPr/>
        </p:nvPicPr>
        <p:blipFill>
          <a:blip r:embed="rId5"/>
          <a:stretch>
            <a:fillRect/>
          </a:stretch>
        </p:blipFill>
        <p:spPr>
          <a:xfrm>
            <a:off x="6776876" y="4507872"/>
            <a:ext cx="1514475" cy="571500"/>
          </a:xfrm>
          <a:prstGeom prst="rect">
            <a:avLst/>
          </a:prstGeom>
          <a:ln>
            <a:solidFill>
              <a:schemeClr val="tx1"/>
            </a:solidFill>
          </a:ln>
        </p:spPr>
      </p:pic>
      <p:sp>
        <p:nvSpPr>
          <p:cNvPr id="4" name="TextBox 3"/>
          <p:cNvSpPr txBox="1"/>
          <p:nvPr/>
        </p:nvSpPr>
        <p:spPr>
          <a:xfrm>
            <a:off x="432261" y="5772275"/>
            <a:ext cx="4471042" cy="923330"/>
          </a:xfrm>
          <a:prstGeom prst="rect">
            <a:avLst/>
          </a:prstGeom>
          <a:solidFill>
            <a:schemeClr val="accent1">
              <a:lumMod val="20000"/>
              <a:lumOff val="80000"/>
            </a:schemeClr>
          </a:solidFill>
        </p:spPr>
        <p:txBody>
          <a:bodyPr wrap="square" rtlCol="0">
            <a:spAutoFit/>
          </a:bodyPr>
          <a:lstStyle/>
          <a:p>
            <a:pPr marL="285750" indent="-285750">
              <a:buFontTx/>
              <a:buChar char="-"/>
            </a:pPr>
            <a:r>
              <a:rPr lang="en-US" dirty="0"/>
              <a:t>For Phase 1: Raw ROS excluding Promo Sales to be considered as ROS for initial Quantity calculation. </a:t>
            </a:r>
          </a:p>
        </p:txBody>
      </p:sp>
      <p:sp>
        <p:nvSpPr>
          <p:cNvPr id="19" name="TextBox 18"/>
          <p:cNvSpPr txBox="1"/>
          <p:nvPr/>
        </p:nvSpPr>
        <p:spPr>
          <a:xfrm>
            <a:off x="5897941" y="5557100"/>
            <a:ext cx="4471041" cy="646331"/>
          </a:xfrm>
          <a:prstGeom prst="rect">
            <a:avLst/>
          </a:prstGeom>
          <a:solidFill>
            <a:schemeClr val="accent1">
              <a:lumMod val="20000"/>
              <a:lumOff val="80000"/>
            </a:schemeClr>
          </a:solidFill>
        </p:spPr>
        <p:txBody>
          <a:bodyPr wrap="square" rtlCol="0">
            <a:spAutoFit/>
          </a:bodyPr>
          <a:lstStyle/>
          <a:p>
            <a:r>
              <a:rPr lang="en-US" dirty="0"/>
              <a:t>This batch will run only in weekends (if user requests for optimization)</a:t>
            </a:r>
          </a:p>
        </p:txBody>
      </p:sp>
    </p:spTree>
    <p:extLst>
      <p:ext uri="{BB962C8B-B14F-4D97-AF65-F5344CB8AC3E}">
        <p14:creationId xmlns:p14="http://schemas.microsoft.com/office/powerpoint/2010/main" val="3293956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72932" y="978794"/>
            <a:ext cx="3362794" cy="2038635"/>
          </a:xfrm>
          <a:prstGeom prst="rect">
            <a:avLst/>
          </a:prstGeom>
        </p:spPr>
      </p:pic>
      <p:sp>
        <p:nvSpPr>
          <p:cNvPr id="5" name="Slide Number Placeholder 4"/>
          <p:cNvSpPr>
            <a:spLocks noGrp="1"/>
          </p:cNvSpPr>
          <p:nvPr>
            <p:ph type="sldNum" sz="quarter" idx="12"/>
          </p:nvPr>
        </p:nvSpPr>
        <p:spPr/>
        <p:txBody>
          <a:bodyPr/>
          <a:lstStyle/>
          <a:p>
            <a:fld id="{3927E200-81C2-411C-8447-51B516EE3AF5}" type="slidenum">
              <a:rPr lang="en-US" smtClean="0"/>
              <a:t>15</a:t>
            </a:fld>
            <a:endParaRPr lang="en-US"/>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1.5. AP- Setup (MFP &amp; LP Plans review)</a:t>
              </a:r>
            </a:p>
            <a:p>
              <a:pPr algn="ctr">
                <a:defRPr/>
              </a:pPr>
              <a:r>
                <a:rPr lang="en-US" sz="2400" b="1" dirty="0">
                  <a:solidFill>
                    <a:srgbClr val="002060"/>
                  </a:solidFill>
                </a:rPr>
                <a:t>@Admin</a:t>
              </a:r>
              <a:endParaRPr lang="en-GB" sz="2400" b="1" dirty="0">
                <a:solidFill>
                  <a:srgbClr val="002060"/>
                </a:solidFill>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6253246" y="1071558"/>
            <a:ext cx="4381500" cy="4933950"/>
          </a:xfrm>
          <a:prstGeom prst="rect">
            <a:avLst/>
          </a:prstGeom>
        </p:spPr>
      </p:pic>
      <p:sp>
        <p:nvSpPr>
          <p:cNvPr id="15" name="TextBox 14"/>
          <p:cNvSpPr txBox="1"/>
          <p:nvPr/>
        </p:nvSpPr>
        <p:spPr>
          <a:xfrm>
            <a:off x="327836" y="3281705"/>
            <a:ext cx="5719315" cy="2031325"/>
          </a:xfrm>
          <a:prstGeom prst="rect">
            <a:avLst/>
          </a:prstGeom>
          <a:solidFill>
            <a:schemeClr val="accent1">
              <a:lumMod val="20000"/>
              <a:lumOff val="80000"/>
            </a:schemeClr>
          </a:solidFill>
        </p:spPr>
        <p:txBody>
          <a:bodyPr wrap="square" rtlCol="0">
            <a:spAutoFit/>
          </a:bodyPr>
          <a:lstStyle/>
          <a:p>
            <a:r>
              <a:rPr lang="en-US" dirty="0"/>
              <a:t>- Before start of the AP process, </a:t>
            </a:r>
            <a:r>
              <a:rPr lang="en-US" b="1" dirty="0"/>
              <a:t>users must approve Pre-</a:t>
            </a:r>
            <a:r>
              <a:rPr lang="en-US" b="1" dirty="0" err="1"/>
              <a:t>Ssn</a:t>
            </a:r>
            <a:r>
              <a:rPr lang="en-US" b="1" dirty="0"/>
              <a:t> Plan Receipts and Pre-</a:t>
            </a:r>
            <a:r>
              <a:rPr lang="en-US" b="1" dirty="0" err="1"/>
              <a:t>Ssn</a:t>
            </a:r>
            <a:r>
              <a:rPr lang="en-US" b="1" dirty="0"/>
              <a:t> Plan Sales in MFP/LP</a:t>
            </a:r>
          </a:p>
          <a:p>
            <a:r>
              <a:rPr lang="en-US" dirty="0"/>
              <a:t> - Without correct MFP/LP (Rop) values, AP Planning cannot be done</a:t>
            </a:r>
          </a:p>
          <a:p>
            <a:pPr marL="285750" indent="-285750">
              <a:buFontTx/>
              <a:buChar char="-"/>
            </a:pPr>
            <a:r>
              <a:rPr lang="en-US" dirty="0"/>
              <a:t>It will flow to AP by nightly batch</a:t>
            </a:r>
          </a:p>
          <a:p>
            <a:pPr marL="285750" indent="-285750">
              <a:buFontTx/>
              <a:buChar char="-"/>
            </a:pPr>
            <a:r>
              <a:rPr lang="en-US" dirty="0"/>
              <a:t>It is read only measure in AP</a:t>
            </a:r>
          </a:p>
          <a:p>
            <a:pPr marL="285750" indent="-285750">
              <a:buFontTx/>
              <a:buChar char="-"/>
            </a:pPr>
            <a:endParaRPr lang="en-US" dirty="0"/>
          </a:p>
        </p:txBody>
      </p:sp>
      <p:sp>
        <p:nvSpPr>
          <p:cNvPr id="13" name="TextBox 12"/>
          <p:cNvSpPr txBox="1"/>
          <p:nvPr/>
        </p:nvSpPr>
        <p:spPr>
          <a:xfrm>
            <a:off x="327837" y="5611944"/>
            <a:ext cx="5719315" cy="369332"/>
          </a:xfrm>
          <a:prstGeom prst="rect">
            <a:avLst/>
          </a:prstGeom>
          <a:solidFill>
            <a:schemeClr val="accent1">
              <a:lumMod val="20000"/>
              <a:lumOff val="80000"/>
            </a:schemeClr>
          </a:solidFill>
        </p:spPr>
        <p:txBody>
          <a:bodyPr wrap="square" rtlCol="0">
            <a:spAutoFit/>
          </a:bodyPr>
          <a:lstStyle/>
          <a:p>
            <a:r>
              <a:rPr lang="en-US" dirty="0">
                <a:highlight>
                  <a:srgbClr val="FFFF00"/>
                </a:highlight>
              </a:rPr>
              <a:t>Pre- </a:t>
            </a:r>
            <a:r>
              <a:rPr lang="en-US" dirty="0" err="1">
                <a:highlight>
                  <a:srgbClr val="FFFF00"/>
                </a:highlight>
              </a:rPr>
              <a:t>Ssn</a:t>
            </a:r>
            <a:r>
              <a:rPr lang="en-US" dirty="0">
                <a:highlight>
                  <a:srgbClr val="FFFF00"/>
                </a:highlight>
              </a:rPr>
              <a:t> Plan measures consists with Season + Continuity</a:t>
            </a:r>
          </a:p>
        </p:txBody>
      </p:sp>
    </p:spTree>
    <p:extLst>
      <p:ext uri="{BB962C8B-B14F-4D97-AF65-F5344CB8AC3E}">
        <p14:creationId xmlns:p14="http://schemas.microsoft.com/office/powerpoint/2010/main" val="3395549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62469" y="1043979"/>
            <a:ext cx="3248478" cy="2172003"/>
          </a:xfrm>
          <a:prstGeom prst="rect">
            <a:avLst/>
          </a:prstGeom>
        </p:spPr>
      </p:pic>
      <p:sp>
        <p:nvSpPr>
          <p:cNvPr id="4" name="Slide Number Placeholder 3"/>
          <p:cNvSpPr>
            <a:spLocks noGrp="1"/>
          </p:cNvSpPr>
          <p:nvPr>
            <p:ph type="sldNum" sz="quarter" idx="12"/>
          </p:nvPr>
        </p:nvSpPr>
        <p:spPr/>
        <p:txBody>
          <a:bodyPr/>
          <a:lstStyle/>
          <a:p>
            <a:fld id="{3927E200-81C2-411C-8447-51B516EE3AF5}" type="slidenum">
              <a:rPr lang="en-US" smtClean="0"/>
              <a:t>16</a:t>
            </a:fld>
            <a:endParaRPr lang="en-US"/>
          </a:p>
        </p:txBody>
      </p:sp>
      <p:pic>
        <p:nvPicPr>
          <p:cNvPr id="5" name="Picture 4"/>
          <p:cNvPicPr>
            <a:picLocks noChangeAspect="1"/>
          </p:cNvPicPr>
          <p:nvPr/>
        </p:nvPicPr>
        <p:blipFill>
          <a:blip r:embed="rId3"/>
          <a:stretch>
            <a:fillRect/>
          </a:stretch>
        </p:blipFill>
        <p:spPr>
          <a:xfrm>
            <a:off x="462469" y="3281167"/>
            <a:ext cx="6648450" cy="3657600"/>
          </a:xfrm>
          <a:prstGeom prst="rect">
            <a:avLst/>
          </a:prstGeom>
        </p:spPr>
      </p:pic>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1.2. AP- Setup (Defaults)</a:t>
              </a:r>
            </a:p>
            <a:p>
              <a:pPr algn="ctr">
                <a:defRPr/>
              </a:pPr>
              <a:r>
                <a:rPr lang="en-US" sz="2400" b="1" dirty="0">
                  <a:solidFill>
                    <a:srgbClr val="002060"/>
                  </a:solidFill>
                </a:rPr>
                <a:t>@Admin</a:t>
              </a:r>
              <a:endParaRPr lang="en-GB" sz="2400" b="1" dirty="0">
                <a:solidFill>
                  <a:srgbClr val="002060"/>
                </a:solidFill>
              </a:endParaRPr>
            </a:p>
          </p:txBody>
        </p:sp>
      </p:grpSp>
      <p:pic>
        <p:nvPicPr>
          <p:cNvPr id="12" name="Picture 11" descr="LND group English.jpg"/>
          <p:cNvPicPr>
            <a:picLocks noChangeAspect="1"/>
          </p:cNvPicPr>
          <p:nvPr/>
        </p:nvPicPr>
        <p:blipFill>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110919" y="2105158"/>
            <a:ext cx="4676283" cy="2585323"/>
          </a:xfrm>
          <a:prstGeom prst="rect">
            <a:avLst/>
          </a:prstGeom>
          <a:solidFill>
            <a:schemeClr val="accent1">
              <a:lumMod val="20000"/>
              <a:lumOff val="80000"/>
            </a:schemeClr>
          </a:solidFill>
        </p:spPr>
        <p:txBody>
          <a:bodyPr wrap="square" rtlCol="0">
            <a:spAutoFit/>
          </a:bodyPr>
          <a:lstStyle/>
          <a:p>
            <a:r>
              <a:rPr lang="en-US" dirty="0"/>
              <a:t>Actions: </a:t>
            </a:r>
          </a:p>
          <a:p>
            <a:pPr marL="342900" indent="-342900">
              <a:buAutoNum type="arabicPeriod"/>
            </a:pPr>
            <a:r>
              <a:rPr lang="en-US" dirty="0"/>
              <a:t>Click Custom menu Actions—&gt; initialize. This action prepopulates LY </a:t>
            </a:r>
            <a:r>
              <a:rPr lang="en-US" dirty="0" err="1"/>
              <a:t>PricePoint</a:t>
            </a:r>
            <a:r>
              <a:rPr lang="en-US" dirty="0"/>
              <a:t> settings, which are used for Price Points Visibility in AS WB. </a:t>
            </a:r>
          </a:p>
          <a:p>
            <a:pPr marL="342900" indent="-342900">
              <a:buAutoNum type="arabicPeriod"/>
            </a:pPr>
            <a:r>
              <a:rPr lang="en-US" dirty="0"/>
              <a:t> Admin enters Default Sell Thru % and Lifespan (weeks) for each APLs(Class) for further calculation of Ideal Depth U in Options/Quantity calculation workbook. </a:t>
            </a:r>
          </a:p>
        </p:txBody>
      </p:sp>
      <p:pic>
        <p:nvPicPr>
          <p:cNvPr id="2" name="Picture 1"/>
          <p:cNvPicPr>
            <a:picLocks noChangeAspect="1"/>
          </p:cNvPicPr>
          <p:nvPr/>
        </p:nvPicPr>
        <p:blipFill>
          <a:blip r:embed="rId5"/>
          <a:stretch>
            <a:fillRect/>
          </a:stretch>
        </p:blipFill>
        <p:spPr>
          <a:xfrm>
            <a:off x="4733949" y="2758718"/>
            <a:ext cx="1409897" cy="457264"/>
          </a:xfrm>
          <a:prstGeom prst="rect">
            <a:avLst/>
          </a:prstGeom>
          <a:ln>
            <a:solidFill>
              <a:schemeClr val="tx1"/>
            </a:solidFill>
          </a:ln>
        </p:spPr>
      </p:pic>
      <p:sp>
        <p:nvSpPr>
          <p:cNvPr id="14" name="TextBox 13"/>
          <p:cNvSpPr txBox="1"/>
          <p:nvPr/>
        </p:nvSpPr>
        <p:spPr>
          <a:xfrm>
            <a:off x="7110918" y="1139893"/>
            <a:ext cx="4676283" cy="923330"/>
          </a:xfrm>
          <a:prstGeom prst="rect">
            <a:avLst/>
          </a:prstGeom>
          <a:solidFill>
            <a:schemeClr val="accent1">
              <a:lumMod val="20000"/>
              <a:lumOff val="80000"/>
            </a:schemeClr>
          </a:solidFill>
        </p:spPr>
        <p:txBody>
          <a:bodyPr wrap="square" rtlCol="0">
            <a:spAutoFit/>
          </a:bodyPr>
          <a:lstStyle/>
          <a:p>
            <a:r>
              <a:rPr lang="en-US" dirty="0"/>
              <a:t>This workbook contain settings, which are used to prepopulate data further in process. This accelerates the planning process. </a:t>
            </a:r>
          </a:p>
        </p:txBody>
      </p:sp>
      <p:pic>
        <p:nvPicPr>
          <p:cNvPr id="15" name="Picture 14"/>
          <p:cNvPicPr>
            <a:picLocks noChangeAspect="1"/>
          </p:cNvPicPr>
          <p:nvPr/>
        </p:nvPicPr>
        <p:blipFill>
          <a:blip r:embed="rId6"/>
          <a:stretch>
            <a:fillRect/>
          </a:stretch>
        </p:blipFill>
        <p:spPr>
          <a:xfrm>
            <a:off x="7762875" y="4769993"/>
            <a:ext cx="2905125" cy="2030994"/>
          </a:xfrm>
          <a:prstGeom prst="rect">
            <a:avLst/>
          </a:prstGeom>
        </p:spPr>
      </p:pic>
    </p:spTree>
    <p:extLst>
      <p:ext uri="{BB962C8B-B14F-4D97-AF65-F5344CB8AC3E}">
        <p14:creationId xmlns:p14="http://schemas.microsoft.com/office/powerpoint/2010/main" val="1327508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2570" y="1952134"/>
            <a:ext cx="11526859" cy="1781424"/>
          </a:xfrm>
          <a:prstGeom prst="rect">
            <a:avLst/>
          </a:prstGeom>
        </p:spPr>
      </p:pic>
      <p:sp>
        <p:nvSpPr>
          <p:cNvPr id="4" name="Slide Number Placeholder 3"/>
          <p:cNvSpPr>
            <a:spLocks noGrp="1"/>
          </p:cNvSpPr>
          <p:nvPr>
            <p:ph type="sldNum" sz="quarter" idx="12"/>
          </p:nvPr>
        </p:nvSpPr>
        <p:spPr/>
        <p:txBody>
          <a:bodyPr/>
          <a:lstStyle/>
          <a:p>
            <a:fld id="{3927E200-81C2-411C-8447-51B516EE3AF5}" type="slidenum">
              <a:rPr lang="en-US" smtClean="0"/>
              <a:t>17</a:t>
            </a:fld>
            <a:endParaRPr lang="en-US"/>
          </a:p>
        </p:txBody>
      </p:sp>
      <p:sp>
        <p:nvSpPr>
          <p:cNvPr id="5" name="TextBox 4"/>
          <p:cNvSpPr txBox="1"/>
          <p:nvPr/>
        </p:nvSpPr>
        <p:spPr>
          <a:xfrm>
            <a:off x="574726" y="4189356"/>
            <a:ext cx="4779755" cy="646331"/>
          </a:xfrm>
          <a:prstGeom prst="rect">
            <a:avLst/>
          </a:prstGeom>
          <a:solidFill>
            <a:schemeClr val="accent1">
              <a:lumMod val="20000"/>
              <a:lumOff val="80000"/>
            </a:schemeClr>
          </a:solidFill>
        </p:spPr>
        <p:txBody>
          <a:bodyPr wrap="square" rtlCol="0">
            <a:spAutoFit/>
          </a:bodyPr>
          <a:lstStyle/>
          <a:p>
            <a:r>
              <a:rPr lang="en-US" dirty="0"/>
              <a:t>Lead time by Country/Shipment terms is filled by Logistics team for order purposes</a:t>
            </a:r>
          </a:p>
        </p:txBody>
      </p:sp>
      <p:sp>
        <p:nvSpPr>
          <p:cNvPr id="7" name="TextBox 6"/>
          <p:cNvSpPr txBox="1"/>
          <p:nvPr/>
        </p:nvSpPr>
        <p:spPr>
          <a:xfrm>
            <a:off x="574726" y="5291485"/>
            <a:ext cx="3629825" cy="369332"/>
          </a:xfrm>
          <a:prstGeom prst="rect">
            <a:avLst/>
          </a:prstGeom>
          <a:solidFill>
            <a:schemeClr val="accent1">
              <a:lumMod val="20000"/>
              <a:lumOff val="80000"/>
            </a:schemeClr>
          </a:solidFill>
        </p:spPr>
        <p:txBody>
          <a:bodyPr wrap="square" rtlCol="0">
            <a:spAutoFit/>
          </a:bodyPr>
          <a:lstStyle/>
          <a:p>
            <a:r>
              <a:rPr lang="en-US" dirty="0"/>
              <a:t>Helps to derive EDA for the orders</a:t>
            </a:r>
          </a:p>
        </p:txBody>
      </p:sp>
      <p:grpSp>
        <p:nvGrpSpPr>
          <p:cNvPr id="10" name="Group 1"/>
          <p:cNvGrpSpPr>
            <a:grpSpLocks/>
          </p:cNvGrpSpPr>
          <p:nvPr/>
        </p:nvGrpSpPr>
        <p:grpSpPr bwMode="auto">
          <a:xfrm>
            <a:off x="1750011" y="152400"/>
            <a:ext cx="8884735" cy="826394"/>
            <a:chOff x="0" y="323701"/>
            <a:chExt cx="7391398" cy="289881"/>
          </a:xfrm>
        </p:grpSpPr>
        <p:sp>
          <p:nvSpPr>
            <p:cNvPr id="11" name="Rectangle 10"/>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2" name="Rectangle 11"/>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1.2. AP- Setup (Lead Time Country/Terms)</a:t>
              </a:r>
            </a:p>
            <a:p>
              <a:pPr algn="ctr">
                <a:defRPr/>
              </a:pPr>
              <a:r>
                <a:rPr lang="en-US" sz="2400" b="1" dirty="0">
                  <a:solidFill>
                    <a:srgbClr val="002060"/>
                  </a:solidFill>
                </a:rPr>
                <a:t>@Admin</a:t>
              </a:r>
              <a:endParaRPr lang="en-GB" sz="2400" b="1" dirty="0">
                <a:solidFill>
                  <a:srgbClr val="002060"/>
                </a:solidFill>
              </a:endParaRPr>
            </a:p>
          </p:txBody>
        </p:sp>
      </p:grpSp>
      <p:pic>
        <p:nvPicPr>
          <p:cNvPr id="13" name="Picture 12"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444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4946" y="1189395"/>
            <a:ext cx="3515216" cy="1876687"/>
          </a:xfrm>
          <a:prstGeom prst="rect">
            <a:avLst/>
          </a:prstGeom>
        </p:spPr>
      </p:pic>
      <p:sp>
        <p:nvSpPr>
          <p:cNvPr id="6" name="Slide Number Placeholder 5"/>
          <p:cNvSpPr>
            <a:spLocks noGrp="1"/>
          </p:cNvSpPr>
          <p:nvPr>
            <p:ph type="sldNum" sz="quarter" idx="12"/>
          </p:nvPr>
        </p:nvSpPr>
        <p:spPr/>
        <p:txBody>
          <a:bodyPr/>
          <a:lstStyle/>
          <a:p>
            <a:fld id="{3927E200-81C2-411C-8447-51B516EE3AF5}" type="slidenum">
              <a:rPr lang="en-US" smtClean="0"/>
              <a:t>18</a:t>
            </a:fld>
            <a:endParaRPr lang="en-US"/>
          </a:p>
        </p:txBody>
      </p:sp>
      <p:grpSp>
        <p:nvGrpSpPr>
          <p:cNvPr id="9" name="Group 1"/>
          <p:cNvGrpSpPr>
            <a:grpSpLocks/>
          </p:cNvGrpSpPr>
          <p:nvPr/>
        </p:nvGrpSpPr>
        <p:grpSpPr bwMode="auto">
          <a:xfrm>
            <a:off x="1750011" y="152400"/>
            <a:ext cx="8884735" cy="845592"/>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1.3. AP- Setup (Store Attributes/Territory Groups)</a:t>
              </a:r>
            </a:p>
            <a:p>
              <a:pPr algn="ctr">
                <a:defRPr/>
              </a:pPr>
              <a:r>
                <a:rPr lang="en-US" sz="2400" b="1" dirty="0">
                  <a:solidFill>
                    <a:srgbClr val="002060"/>
                  </a:solidFill>
                </a:rPr>
                <a:t> @Admin</a:t>
              </a:r>
              <a:endParaRPr lang="en-GB" sz="2400" b="1" dirty="0">
                <a:solidFill>
                  <a:srgbClr val="002060"/>
                </a:solidFill>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9496736" y="1400474"/>
            <a:ext cx="2589248" cy="1200329"/>
          </a:xfrm>
          <a:prstGeom prst="rect">
            <a:avLst/>
          </a:prstGeom>
          <a:solidFill>
            <a:schemeClr val="accent1">
              <a:lumMod val="20000"/>
              <a:lumOff val="80000"/>
            </a:schemeClr>
          </a:solidFill>
        </p:spPr>
        <p:txBody>
          <a:bodyPr wrap="square" rtlCol="0">
            <a:spAutoFit/>
          </a:bodyPr>
          <a:lstStyle/>
          <a:p>
            <a:r>
              <a:rPr lang="en-US" dirty="0"/>
              <a:t> Store Attributes will flow from LP (if its defined) and its read only measure in AP</a:t>
            </a:r>
          </a:p>
        </p:txBody>
      </p:sp>
      <p:sp>
        <p:nvSpPr>
          <p:cNvPr id="14" name="TextBox 13"/>
          <p:cNvSpPr txBox="1"/>
          <p:nvPr/>
        </p:nvSpPr>
        <p:spPr>
          <a:xfrm>
            <a:off x="3721828" y="4296789"/>
            <a:ext cx="2937229" cy="1200329"/>
          </a:xfrm>
          <a:prstGeom prst="rect">
            <a:avLst/>
          </a:prstGeom>
          <a:solidFill>
            <a:schemeClr val="accent1">
              <a:lumMod val="20000"/>
              <a:lumOff val="80000"/>
            </a:schemeClr>
          </a:solidFill>
        </p:spPr>
        <p:txBody>
          <a:bodyPr wrap="square" rtlCol="0">
            <a:spAutoFit/>
          </a:bodyPr>
          <a:lstStyle/>
          <a:p>
            <a:r>
              <a:rPr lang="en-US" dirty="0"/>
              <a:t> Terr. Grp creation helps users to group similar territories for better assortment planning. </a:t>
            </a:r>
          </a:p>
        </p:txBody>
      </p:sp>
      <p:pic>
        <p:nvPicPr>
          <p:cNvPr id="2" name="Picture 1"/>
          <p:cNvPicPr>
            <a:picLocks noChangeAspect="1"/>
          </p:cNvPicPr>
          <p:nvPr/>
        </p:nvPicPr>
        <p:blipFill>
          <a:blip r:embed="rId4"/>
          <a:stretch>
            <a:fillRect/>
          </a:stretch>
        </p:blipFill>
        <p:spPr>
          <a:xfrm>
            <a:off x="4020162" y="997992"/>
            <a:ext cx="5330799" cy="3110182"/>
          </a:xfrm>
          <a:prstGeom prst="rect">
            <a:avLst/>
          </a:prstGeom>
        </p:spPr>
      </p:pic>
      <p:pic>
        <p:nvPicPr>
          <p:cNvPr id="7" name="Picture 6"/>
          <p:cNvPicPr>
            <a:picLocks noChangeAspect="1"/>
          </p:cNvPicPr>
          <p:nvPr/>
        </p:nvPicPr>
        <p:blipFill>
          <a:blip r:embed="rId5"/>
          <a:stretch>
            <a:fillRect/>
          </a:stretch>
        </p:blipFill>
        <p:spPr>
          <a:xfrm>
            <a:off x="905241" y="4223440"/>
            <a:ext cx="2714625" cy="2498035"/>
          </a:xfrm>
          <a:prstGeom prst="rect">
            <a:avLst/>
          </a:prstGeom>
        </p:spPr>
      </p:pic>
      <p:sp>
        <p:nvSpPr>
          <p:cNvPr id="15" name="TextBox 14"/>
          <p:cNvSpPr txBox="1"/>
          <p:nvPr/>
        </p:nvSpPr>
        <p:spPr>
          <a:xfrm>
            <a:off x="3709432" y="5604663"/>
            <a:ext cx="5872746" cy="1200329"/>
          </a:xfrm>
          <a:prstGeom prst="rect">
            <a:avLst/>
          </a:prstGeom>
          <a:solidFill>
            <a:schemeClr val="accent1">
              <a:lumMod val="20000"/>
              <a:lumOff val="80000"/>
            </a:schemeClr>
          </a:solidFill>
        </p:spPr>
        <p:txBody>
          <a:bodyPr wrap="square" rtlCol="0">
            <a:spAutoFit/>
          </a:bodyPr>
          <a:lstStyle/>
          <a:p>
            <a:r>
              <a:rPr lang="en-US" dirty="0"/>
              <a:t> It can be used as one of the store clustering attributes . If concepts uses territory Groups for Clustering process, the Admin assign each territory to a group accordingly. </a:t>
            </a:r>
          </a:p>
          <a:p>
            <a:endParaRPr lang="en-US" dirty="0"/>
          </a:p>
        </p:txBody>
      </p:sp>
    </p:spTree>
    <p:extLst>
      <p:ext uri="{BB962C8B-B14F-4D97-AF65-F5344CB8AC3E}">
        <p14:creationId xmlns:p14="http://schemas.microsoft.com/office/powerpoint/2010/main" val="4017898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AP – Clustering Set Up</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ubtitle 2"/>
          <p:cNvSpPr>
            <a:spLocks noGrp="1"/>
          </p:cNvSpPr>
          <p:nvPr>
            <p:ph type="subTitle" idx="1"/>
          </p:nvPr>
        </p:nvSpPr>
        <p:spPr>
          <a:xfrm>
            <a:off x="489961" y="1684970"/>
            <a:ext cx="7196300" cy="3205082"/>
          </a:xfrm>
        </p:spPr>
        <p:txBody>
          <a:bodyPr>
            <a:normAutofit/>
          </a:bodyPr>
          <a:lstStyle/>
          <a:p>
            <a:pPr algn="l"/>
            <a:r>
              <a:rPr lang="en-US" sz="4000" b="1" dirty="0">
                <a:solidFill>
                  <a:schemeClr val="accent1">
                    <a:lumMod val="75000"/>
                  </a:schemeClr>
                </a:solidFill>
              </a:rPr>
              <a:t>  Complete your Clustering Setup….</a:t>
            </a:r>
          </a:p>
          <a:p>
            <a:pPr algn="l"/>
            <a:endParaRPr lang="en-US" sz="4000" b="1" dirty="0">
              <a:solidFill>
                <a:schemeClr val="accent1">
                  <a:lumMod val="75000"/>
                </a:schemeClr>
              </a:solidFill>
            </a:endParaRPr>
          </a:p>
        </p:txBody>
      </p:sp>
      <p:pic>
        <p:nvPicPr>
          <p:cNvPr id="409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110" y="1426684"/>
            <a:ext cx="1790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cluste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104" y="2715072"/>
            <a:ext cx="3218207"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561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AGENDA</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2</a:t>
            </a:fld>
            <a:endParaRPr lang="en-US" dirty="0"/>
          </a:p>
        </p:txBody>
      </p:sp>
      <p:sp>
        <p:nvSpPr>
          <p:cNvPr id="4" name="Subtitle 3"/>
          <p:cNvSpPr>
            <a:spLocks noGrp="1"/>
          </p:cNvSpPr>
          <p:nvPr>
            <p:ph type="subTitle" idx="1"/>
          </p:nvPr>
        </p:nvSpPr>
        <p:spPr>
          <a:xfrm>
            <a:off x="308113" y="1947415"/>
            <a:ext cx="9144000" cy="2955890"/>
          </a:xfrm>
        </p:spPr>
        <p:txBody>
          <a:bodyPr>
            <a:normAutofit/>
          </a:bodyPr>
          <a:lstStyle/>
          <a:p>
            <a:pPr marL="457200" indent="-457200" algn="l">
              <a:buAutoNum type="arabicPeriod"/>
            </a:pPr>
            <a:r>
              <a:rPr lang="en-US" dirty="0"/>
              <a:t>AP Walkthrough                                                        20 mins</a:t>
            </a:r>
          </a:p>
          <a:p>
            <a:pPr marL="457200" indent="-457200" algn="l">
              <a:buAutoNum type="arabicPeriod"/>
            </a:pPr>
            <a:r>
              <a:rPr lang="en-US" dirty="0"/>
              <a:t>AP Workflow and User Roles                                  40 mins</a:t>
            </a:r>
          </a:p>
          <a:p>
            <a:pPr marL="457200" indent="-457200" algn="l">
              <a:buAutoNum type="arabicPeriod"/>
            </a:pPr>
            <a:r>
              <a:rPr lang="en-US" dirty="0">
                <a:solidFill>
                  <a:srgbClr val="FF0000"/>
                </a:solidFill>
              </a:rPr>
              <a:t>Break                                                                           10 mins  </a:t>
            </a:r>
          </a:p>
          <a:p>
            <a:pPr marL="457200" indent="-457200" algn="l">
              <a:buAutoNum type="arabicPeriod"/>
            </a:pPr>
            <a:r>
              <a:rPr lang="en-US" dirty="0"/>
              <a:t>AP Administration  (Setup Settings)                      30 mins  </a:t>
            </a:r>
          </a:p>
          <a:p>
            <a:pPr marL="457200" indent="-457200" algn="l">
              <a:buAutoNum type="arabicPeriod"/>
            </a:pPr>
            <a:r>
              <a:rPr lang="en-US" dirty="0"/>
              <a:t>Assortment Strategy                                                 2 </a:t>
            </a:r>
            <a:r>
              <a:rPr lang="en-US" dirty="0" err="1"/>
              <a:t>hrs</a:t>
            </a:r>
            <a:endParaRPr lang="en-US" dirty="0"/>
          </a:p>
          <a:p>
            <a:pPr algn="l"/>
            <a:r>
              <a:rPr lang="en-US" sz="1800" dirty="0"/>
              <a:t>** Batches run(beforehand and Night- 6 </a:t>
            </a:r>
            <a:r>
              <a:rPr lang="en-US" sz="1800" dirty="0" err="1"/>
              <a:t>hrs</a:t>
            </a:r>
            <a:r>
              <a:rPr lang="en-US" sz="1800" dirty="0"/>
              <a:t>)</a:t>
            </a:r>
          </a:p>
          <a:p>
            <a:pPr marL="342900" indent="-342900" algn="l">
              <a:buAutoNum type="alphaUcPeriod" startAt="2"/>
            </a:pPr>
            <a:endParaRPr lang="en-US" dirty="0"/>
          </a:p>
          <a:p>
            <a:pPr marL="342900" indent="-342900" algn="l">
              <a:buAutoNum type="alphaUcPeriod" startAt="2"/>
            </a:pPr>
            <a:endParaRPr lang="en-US" dirty="0"/>
          </a:p>
          <a:p>
            <a:pPr marL="342900" indent="-342900" algn="l">
              <a:buAutoNum type="alphaUcPeriod" startAt="2"/>
            </a:pPr>
            <a:endParaRPr lang="en-US" dirty="0"/>
          </a:p>
        </p:txBody>
      </p:sp>
      <p:sp>
        <p:nvSpPr>
          <p:cNvPr id="13" name="Title 3"/>
          <p:cNvSpPr txBox="1">
            <a:spLocks/>
          </p:cNvSpPr>
          <p:nvPr/>
        </p:nvSpPr>
        <p:spPr>
          <a:xfrm>
            <a:off x="172278" y="1149326"/>
            <a:ext cx="3366052" cy="4924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700" b="1" dirty="0">
                <a:solidFill>
                  <a:schemeClr val="accent1">
                    <a:lumMod val="75000"/>
                  </a:schemeClr>
                </a:solidFill>
                <a:latin typeface="+mn-lt"/>
                <a:ea typeface="+mn-ea"/>
                <a:cs typeface="+mn-cs"/>
              </a:rPr>
              <a:t>Agenda Day-1</a:t>
            </a:r>
          </a:p>
        </p:txBody>
      </p:sp>
      <p:pic>
        <p:nvPicPr>
          <p:cNvPr id="14" name="Picture 13"/>
          <p:cNvPicPr>
            <a:picLocks noChangeAspect="1"/>
          </p:cNvPicPr>
          <p:nvPr/>
        </p:nvPicPr>
        <p:blipFill>
          <a:blip r:embed="rId3"/>
          <a:stretch>
            <a:fillRect/>
          </a:stretch>
        </p:blipFill>
        <p:spPr>
          <a:xfrm>
            <a:off x="7924800" y="1395547"/>
            <a:ext cx="4267200" cy="3200400"/>
          </a:xfrm>
          <a:prstGeom prst="rect">
            <a:avLst/>
          </a:prstGeom>
        </p:spPr>
      </p:pic>
    </p:spTree>
    <p:extLst>
      <p:ext uri="{BB962C8B-B14F-4D97-AF65-F5344CB8AC3E}">
        <p14:creationId xmlns:p14="http://schemas.microsoft.com/office/powerpoint/2010/main" val="2813080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2639" y="1309366"/>
            <a:ext cx="3324689" cy="1743318"/>
          </a:xfrm>
          <a:prstGeom prst="rect">
            <a:avLst/>
          </a:prstGeom>
        </p:spPr>
      </p:pic>
      <p:sp>
        <p:nvSpPr>
          <p:cNvPr id="3" name="Slide Number Placeholder 2"/>
          <p:cNvSpPr>
            <a:spLocks noGrp="1"/>
          </p:cNvSpPr>
          <p:nvPr>
            <p:ph type="sldNum" sz="quarter" idx="12"/>
          </p:nvPr>
        </p:nvSpPr>
        <p:spPr/>
        <p:txBody>
          <a:bodyPr/>
          <a:lstStyle/>
          <a:p>
            <a:fld id="{3927E200-81C2-411C-8447-51B516EE3AF5}" type="slidenum">
              <a:rPr lang="en-US" smtClean="0"/>
              <a:t>20</a:t>
            </a:fld>
            <a:endParaRPr lang="en-US"/>
          </a:p>
        </p:txBody>
      </p:sp>
      <p:sp>
        <p:nvSpPr>
          <p:cNvPr id="4" name="TextBox 3"/>
          <p:cNvSpPr txBox="1"/>
          <p:nvPr/>
        </p:nvSpPr>
        <p:spPr>
          <a:xfrm>
            <a:off x="186054" y="3233571"/>
            <a:ext cx="3551274" cy="923330"/>
          </a:xfrm>
          <a:prstGeom prst="rect">
            <a:avLst/>
          </a:prstGeom>
          <a:solidFill>
            <a:schemeClr val="accent1">
              <a:lumMod val="20000"/>
              <a:lumOff val="80000"/>
            </a:schemeClr>
          </a:solidFill>
        </p:spPr>
        <p:txBody>
          <a:bodyPr wrap="square" rtlCol="0">
            <a:spAutoFit/>
          </a:bodyPr>
          <a:lstStyle/>
          <a:p>
            <a:r>
              <a:rPr lang="en-US" dirty="0"/>
              <a:t>Actions: </a:t>
            </a:r>
          </a:p>
          <a:p>
            <a:r>
              <a:rPr lang="en-US" dirty="0"/>
              <a:t>1. User needs to define “Max </a:t>
            </a:r>
            <a:r>
              <a:rPr lang="en-US" dirty="0" err="1"/>
              <a:t>Nbr</a:t>
            </a:r>
            <a:r>
              <a:rPr lang="en-US" dirty="0"/>
              <a:t> of Perf </a:t>
            </a:r>
            <a:r>
              <a:rPr lang="en-US" dirty="0" err="1"/>
              <a:t>Grps</a:t>
            </a:r>
            <a:r>
              <a:rPr lang="en-US" dirty="0"/>
              <a:t>” (max value - 20)</a:t>
            </a:r>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2.2. AP- Parameter Setup (Store Clustering Parameters )</a:t>
              </a:r>
            </a:p>
            <a:p>
              <a:pPr algn="ctr">
                <a:defRPr/>
              </a:pPr>
              <a:r>
                <a:rPr lang="en-US" sz="2400" b="1" dirty="0">
                  <a:solidFill>
                    <a:srgbClr val="002060"/>
                  </a:solidFill>
                </a:rPr>
                <a:t>@Admin</a:t>
              </a:r>
              <a:endParaRPr lang="en-GB" sz="2400" b="1" dirty="0">
                <a:solidFill>
                  <a:srgbClr val="002060"/>
                </a:solidFill>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186054" y="4325025"/>
            <a:ext cx="3551274" cy="2031325"/>
          </a:xfrm>
          <a:prstGeom prst="rect">
            <a:avLst/>
          </a:prstGeom>
          <a:solidFill>
            <a:schemeClr val="accent1">
              <a:lumMod val="20000"/>
              <a:lumOff val="80000"/>
            </a:schemeClr>
          </a:solidFill>
        </p:spPr>
        <p:txBody>
          <a:bodyPr wrap="square" rtlCol="0">
            <a:spAutoFit/>
          </a:bodyPr>
          <a:lstStyle/>
          <a:p>
            <a:r>
              <a:rPr lang="en-US" dirty="0"/>
              <a:t>2. User defines required “New Perf Grp Label” as per no of performance groups</a:t>
            </a:r>
          </a:p>
          <a:p>
            <a:r>
              <a:rPr lang="en-US" dirty="0"/>
              <a:t>3. Select any attributes to be added to clusters if required (up to two)</a:t>
            </a:r>
          </a:p>
          <a:p>
            <a:r>
              <a:rPr lang="en-US" dirty="0"/>
              <a:t>3. Click Menu File -&gt; Commit now in order to save settings. </a:t>
            </a:r>
          </a:p>
        </p:txBody>
      </p:sp>
      <p:pic>
        <p:nvPicPr>
          <p:cNvPr id="8" name="Picture 7"/>
          <p:cNvPicPr>
            <a:picLocks noChangeAspect="1"/>
          </p:cNvPicPr>
          <p:nvPr/>
        </p:nvPicPr>
        <p:blipFill>
          <a:blip r:embed="rId4"/>
          <a:stretch>
            <a:fillRect/>
          </a:stretch>
        </p:blipFill>
        <p:spPr>
          <a:xfrm>
            <a:off x="3819380" y="1154851"/>
            <a:ext cx="5295900" cy="1204971"/>
          </a:xfrm>
          <a:prstGeom prst="rect">
            <a:avLst/>
          </a:prstGeom>
        </p:spPr>
      </p:pic>
      <p:pic>
        <p:nvPicPr>
          <p:cNvPr id="2" name="Picture 1"/>
          <p:cNvPicPr>
            <a:picLocks noChangeAspect="1"/>
          </p:cNvPicPr>
          <p:nvPr/>
        </p:nvPicPr>
        <p:blipFill>
          <a:blip r:embed="rId5"/>
          <a:stretch>
            <a:fillRect/>
          </a:stretch>
        </p:blipFill>
        <p:spPr>
          <a:xfrm>
            <a:off x="9373831" y="3432930"/>
            <a:ext cx="1848108" cy="2534004"/>
          </a:xfrm>
          <a:prstGeom prst="rect">
            <a:avLst/>
          </a:prstGeom>
        </p:spPr>
      </p:pic>
      <p:pic>
        <p:nvPicPr>
          <p:cNvPr id="6" name="Picture 5"/>
          <p:cNvPicPr>
            <a:picLocks noChangeAspect="1"/>
          </p:cNvPicPr>
          <p:nvPr/>
        </p:nvPicPr>
        <p:blipFill>
          <a:blip r:embed="rId6"/>
          <a:stretch>
            <a:fillRect/>
          </a:stretch>
        </p:blipFill>
        <p:spPr>
          <a:xfrm>
            <a:off x="3819380" y="2426805"/>
            <a:ext cx="4277322" cy="1581371"/>
          </a:xfrm>
          <a:prstGeom prst="rect">
            <a:avLst/>
          </a:prstGeom>
        </p:spPr>
      </p:pic>
      <p:pic>
        <p:nvPicPr>
          <p:cNvPr id="15" name="Picture 14"/>
          <p:cNvPicPr>
            <a:picLocks noChangeAspect="1"/>
          </p:cNvPicPr>
          <p:nvPr/>
        </p:nvPicPr>
        <p:blipFill>
          <a:blip r:embed="rId7"/>
          <a:stretch>
            <a:fillRect/>
          </a:stretch>
        </p:blipFill>
        <p:spPr>
          <a:xfrm>
            <a:off x="4982921" y="4075159"/>
            <a:ext cx="3648584" cy="1562318"/>
          </a:xfrm>
          <a:prstGeom prst="rect">
            <a:avLst/>
          </a:prstGeom>
        </p:spPr>
      </p:pic>
    </p:spTree>
    <p:extLst>
      <p:ext uri="{BB962C8B-B14F-4D97-AF65-F5344CB8AC3E}">
        <p14:creationId xmlns:p14="http://schemas.microsoft.com/office/powerpoint/2010/main" val="2709399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219924" y="17055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AP – Strategy</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ubtitle 2"/>
          <p:cNvSpPr>
            <a:spLocks noGrp="1"/>
          </p:cNvSpPr>
          <p:nvPr>
            <p:ph type="subTitle" idx="1"/>
          </p:nvPr>
        </p:nvSpPr>
        <p:spPr>
          <a:xfrm>
            <a:off x="489960" y="1684970"/>
            <a:ext cx="8627535" cy="3205082"/>
          </a:xfrm>
        </p:spPr>
        <p:txBody>
          <a:bodyPr>
            <a:normAutofit/>
          </a:bodyPr>
          <a:lstStyle/>
          <a:p>
            <a:pPr algn="l"/>
            <a:r>
              <a:rPr lang="en-US" sz="4000" b="1" dirty="0">
                <a:solidFill>
                  <a:schemeClr val="accent1">
                    <a:lumMod val="75000"/>
                  </a:schemeClr>
                </a:solidFill>
              </a:rPr>
              <a:t>Complete your Assortment Strategy !!!</a:t>
            </a:r>
          </a:p>
          <a:p>
            <a:pPr algn="l"/>
            <a:endParaRPr lang="en-US" sz="4000" b="1" dirty="0">
              <a:solidFill>
                <a:schemeClr val="accent1">
                  <a:lumMod val="75000"/>
                </a:schemeClr>
              </a:solidFill>
            </a:endParaRPr>
          </a:p>
        </p:txBody>
      </p:sp>
      <p:pic>
        <p:nvPicPr>
          <p:cNvPr id="6146" name="Picture 2" descr="Image result for strate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2325" y="2433988"/>
            <a:ext cx="3526735" cy="23383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9117495" y="3380277"/>
            <a:ext cx="376032" cy="363663"/>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1246138892"/>
              </p:ext>
            </p:extLst>
          </p:nvPr>
        </p:nvGraphicFramePr>
        <p:xfrm>
          <a:off x="5670698" y="3045966"/>
          <a:ext cx="914400" cy="771525"/>
        </p:xfrm>
        <a:graphic>
          <a:graphicData uri="http://schemas.openxmlformats.org/presentationml/2006/ole">
            <mc:AlternateContent xmlns:mc="http://schemas.openxmlformats.org/markup-compatibility/2006">
              <mc:Choice xmlns:v="urn:schemas-microsoft-com:vml" Requires="v">
                <p:oleObj spid="_x0000_s4147" name="Document" showAsIcon="1" r:id="rId6" imgW="914400" imgH="771480" progId="Word.Document.12">
                  <p:embed/>
                </p:oleObj>
              </mc:Choice>
              <mc:Fallback>
                <p:oleObj name="Document" showAsIcon="1" r:id="rId6" imgW="914400" imgH="771480" progId="Word.Document.12">
                  <p:embed/>
                  <p:pic>
                    <p:nvPicPr>
                      <p:cNvPr id="4" name="Object 3"/>
                      <p:cNvPicPr/>
                      <p:nvPr/>
                    </p:nvPicPr>
                    <p:blipFill>
                      <a:blip r:embed="rId7"/>
                      <a:stretch>
                        <a:fillRect/>
                      </a:stretch>
                    </p:blipFill>
                    <p:spPr>
                      <a:xfrm>
                        <a:off x="5670698" y="304596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189134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8329" y="1143094"/>
            <a:ext cx="3353268" cy="2524477"/>
          </a:xfrm>
          <a:prstGeom prst="rect">
            <a:avLst/>
          </a:prstGeom>
        </p:spPr>
      </p:pic>
      <p:sp>
        <p:nvSpPr>
          <p:cNvPr id="5" name="TextBox 4"/>
          <p:cNvSpPr txBox="1"/>
          <p:nvPr/>
        </p:nvSpPr>
        <p:spPr>
          <a:xfrm>
            <a:off x="238453" y="3305155"/>
            <a:ext cx="3823001" cy="3139321"/>
          </a:xfrm>
          <a:prstGeom prst="rect">
            <a:avLst/>
          </a:prstGeom>
          <a:solidFill>
            <a:schemeClr val="accent1">
              <a:lumMod val="20000"/>
              <a:lumOff val="80000"/>
            </a:schemeClr>
          </a:solidFill>
          <a:ln>
            <a:solidFill>
              <a:schemeClr val="tx1"/>
            </a:solidFill>
          </a:ln>
        </p:spPr>
        <p:txBody>
          <a:bodyPr wrap="square" rtlCol="0">
            <a:spAutoFit/>
          </a:bodyPr>
          <a:lstStyle/>
          <a:p>
            <a:r>
              <a:rPr lang="en-US" dirty="0"/>
              <a:t>Actions: </a:t>
            </a:r>
          </a:p>
          <a:p>
            <a:pPr marL="342900" indent="-342900">
              <a:buAutoNum type="arabicPeriod"/>
            </a:pPr>
            <a:r>
              <a:rPr lang="en-US" dirty="0"/>
              <a:t>Click custom menu “Seed” in order to populate:</a:t>
            </a:r>
          </a:p>
          <a:p>
            <a:pPr marL="285750" indent="-285750">
              <a:buFontTx/>
              <a:buChar char="-"/>
            </a:pPr>
            <a:r>
              <a:rPr lang="en-US" dirty="0"/>
              <a:t>TY data with LY data </a:t>
            </a:r>
          </a:p>
          <a:p>
            <a:pPr marL="285750" indent="-285750">
              <a:buFontTx/>
              <a:buChar char="-"/>
            </a:pPr>
            <a:r>
              <a:rPr lang="en-US" dirty="0"/>
              <a:t>MFP Inflow Margin % to TY Inflow Margin %.</a:t>
            </a:r>
          </a:p>
          <a:p>
            <a:pPr marL="285750" indent="-285750">
              <a:buFontTx/>
              <a:buChar char="-"/>
            </a:pPr>
            <a:r>
              <a:rPr lang="en-US" dirty="0"/>
              <a:t> LY Sales (RMS) data needs to available for the season to load in AP</a:t>
            </a:r>
          </a:p>
          <a:p>
            <a:pPr marL="285750" indent="-285750">
              <a:buFontTx/>
              <a:buChar char="-"/>
            </a:pPr>
            <a:r>
              <a:rPr lang="en-US" dirty="0"/>
              <a:t>Currency Conversion and Conversion factor flow from MFP</a:t>
            </a:r>
          </a:p>
        </p:txBody>
      </p:sp>
      <p:sp>
        <p:nvSpPr>
          <p:cNvPr id="6" name="Slide Number Placeholder 5"/>
          <p:cNvSpPr>
            <a:spLocks noGrp="1"/>
          </p:cNvSpPr>
          <p:nvPr>
            <p:ph type="sldNum" sz="quarter" idx="12"/>
          </p:nvPr>
        </p:nvSpPr>
        <p:spPr/>
        <p:txBody>
          <a:bodyPr/>
          <a:lstStyle/>
          <a:p>
            <a:fld id="{3927E200-81C2-411C-8447-51B516EE3AF5}" type="slidenum">
              <a:rPr lang="en-US" smtClean="0"/>
              <a:t>22</a:t>
            </a:fld>
            <a:endParaRPr lang="en-US"/>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3.1. AP- Assortment Strategy(Price Point Strategy)</a:t>
              </a:r>
            </a:p>
            <a:p>
              <a:pPr algn="ctr" fontAlgn="auto">
                <a:spcBef>
                  <a:spcPts val="0"/>
                </a:spcBef>
                <a:spcAft>
                  <a:spcPts val="0"/>
                </a:spcAft>
                <a:defRPr/>
              </a:pPr>
              <a:r>
                <a:rPr lang="en-US" sz="2400" b="1" dirty="0">
                  <a:solidFill>
                    <a:srgbClr val="002060"/>
                  </a:solidFill>
                </a:rPr>
                <a:t>@Planners</a:t>
              </a:r>
              <a:endParaRPr lang="en-GB" sz="2400" b="1" dirty="0">
                <a:solidFill>
                  <a:srgbClr val="002060"/>
                </a:solidFill>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4181100" y="1048558"/>
            <a:ext cx="7467561" cy="3233344"/>
          </a:xfrm>
          <a:prstGeom prst="rect">
            <a:avLst/>
          </a:prstGeom>
          <a:solidFill>
            <a:schemeClr val="accent1">
              <a:lumMod val="20000"/>
              <a:lumOff val="80000"/>
            </a:schemeClr>
          </a:solidFill>
          <a:ln>
            <a:solidFill>
              <a:schemeClr val="tx1"/>
            </a:solidFill>
          </a:ln>
        </p:spPr>
      </p:pic>
      <p:sp>
        <p:nvSpPr>
          <p:cNvPr id="15" name="TextBox 14"/>
          <p:cNvSpPr txBox="1"/>
          <p:nvPr/>
        </p:nvSpPr>
        <p:spPr>
          <a:xfrm>
            <a:off x="4191247" y="4410691"/>
            <a:ext cx="6013427" cy="2031325"/>
          </a:xfrm>
          <a:prstGeom prst="rect">
            <a:avLst/>
          </a:prstGeom>
          <a:solidFill>
            <a:schemeClr val="accent1">
              <a:lumMod val="20000"/>
              <a:lumOff val="80000"/>
            </a:schemeClr>
          </a:solidFill>
        </p:spPr>
        <p:txBody>
          <a:bodyPr wrap="square" rtlCol="0">
            <a:spAutoFit/>
          </a:bodyPr>
          <a:lstStyle>
            <a:defPPr>
              <a:defRPr lang="en-US"/>
            </a:defPPr>
            <a:lvl1pPr marL="342900" indent="-342900">
              <a:buAutoNum type="arabicPeriod"/>
            </a:lvl1pPr>
          </a:lstStyle>
          <a:p>
            <a:pPr marL="0" indent="0">
              <a:buNone/>
            </a:pPr>
            <a:r>
              <a:rPr lang="en-US" dirty="0">
                <a:highlight>
                  <a:srgbClr val="FFFF00"/>
                </a:highlight>
              </a:rPr>
              <a:t>Input from MFP:</a:t>
            </a:r>
          </a:p>
          <a:p>
            <a:r>
              <a:rPr lang="en-US" dirty="0">
                <a:highlight>
                  <a:srgbClr val="FFFF00"/>
                </a:highlight>
              </a:rPr>
              <a:t>OTB to be imported on total (Season + continuity ) level.</a:t>
            </a:r>
          </a:p>
          <a:p>
            <a:r>
              <a:rPr lang="en-US" dirty="0">
                <a:highlight>
                  <a:srgbClr val="FFFF00"/>
                </a:highlight>
              </a:rPr>
              <a:t>AUC is on Season + Continuity level. </a:t>
            </a:r>
          </a:p>
          <a:p>
            <a:pPr marL="0" indent="0">
              <a:buNone/>
            </a:pPr>
            <a:r>
              <a:rPr lang="en-US" dirty="0">
                <a:highlight>
                  <a:srgbClr val="FFFF00"/>
                </a:highlight>
              </a:rPr>
              <a:t> AP:</a:t>
            </a:r>
          </a:p>
          <a:p>
            <a:r>
              <a:rPr lang="en-US" dirty="0">
                <a:highlight>
                  <a:srgbClr val="FFFF00"/>
                </a:highlight>
              </a:rPr>
              <a:t>Price Points and Margin% are on Season + Continuity level.</a:t>
            </a:r>
          </a:p>
          <a:p>
            <a:r>
              <a:rPr lang="en-US" dirty="0">
                <a:highlight>
                  <a:srgbClr val="FFFF00"/>
                </a:highlight>
              </a:rPr>
              <a:t> AS Receipts U calculated on Season + Continuity level (Territory level considered).</a:t>
            </a:r>
          </a:p>
        </p:txBody>
      </p:sp>
    </p:spTree>
    <p:extLst>
      <p:ext uri="{BB962C8B-B14F-4D97-AF65-F5344CB8AC3E}">
        <p14:creationId xmlns:p14="http://schemas.microsoft.com/office/powerpoint/2010/main" val="138254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100" y="1325074"/>
            <a:ext cx="7392432" cy="3143689"/>
          </a:xfrm>
          <a:prstGeom prst="rect">
            <a:avLst/>
          </a:prstGeom>
        </p:spPr>
      </p:pic>
      <p:sp>
        <p:nvSpPr>
          <p:cNvPr id="5" name="TextBox 4"/>
          <p:cNvSpPr txBox="1"/>
          <p:nvPr/>
        </p:nvSpPr>
        <p:spPr>
          <a:xfrm>
            <a:off x="386877" y="4722118"/>
            <a:ext cx="6035252" cy="1754326"/>
          </a:xfrm>
          <a:prstGeom prst="rect">
            <a:avLst/>
          </a:prstGeom>
          <a:solidFill>
            <a:schemeClr val="accent1">
              <a:lumMod val="20000"/>
              <a:lumOff val="80000"/>
            </a:schemeClr>
          </a:solidFill>
        </p:spPr>
        <p:txBody>
          <a:bodyPr wrap="square" rtlCol="0">
            <a:spAutoFit/>
          </a:bodyPr>
          <a:lstStyle/>
          <a:p>
            <a:r>
              <a:rPr lang="en-US" dirty="0"/>
              <a:t>Actions:</a:t>
            </a:r>
          </a:p>
          <a:p>
            <a:r>
              <a:rPr lang="en-US" dirty="0"/>
              <a:t>2. Planners fill in Price Points Contribution % by Class.</a:t>
            </a:r>
          </a:p>
          <a:p>
            <a:r>
              <a:rPr lang="en-US" dirty="0"/>
              <a:t>The Prices with Contribution% more then zero to be considered further in Units calculation.</a:t>
            </a:r>
          </a:p>
          <a:p>
            <a:r>
              <a:rPr lang="en-US" dirty="0"/>
              <a:t>System copies Ty Receipts U Prc Pt from AS Receipts Import U on Total Price Points level. </a:t>
            </a:r>
          </a:p>
        </p:txBody>
      </p:sp>
      <p:sp>
        <p:nvSpPr>
          <p:cNvPr id="3" name="Slide Number Placeholder 2"/>
          <p:cNvSpPr>
            <a:spLocks noGrp="1"/>
          </p:cNvSpPr>
          <p:nvPr>
            <p:ph type="sldNum" sz="quarter" idx="12"/>
          </p:nvPr>
        </p:nvSpPr>
        <p:spPr/>
        <p:txBody>
          <a:bodyPr/>
          <a:lstStyle/>
          <a:p>
            <a:fld id="{3927E200-81C2-411C-8447-51B516EE3AF5}" type="slidenum">
              <a:rPr lang="en-US" smtClean="0"/>
              <a:t>23</a:t>
            </a:fld>
            <a:endParaRPr lang="en-US" dirty="0"/>
          </a:p>
        </p:txBody>
      </p:sp>
      <p:grpSp>
        <p:nvGrpSpPr>
          <p:cNvPr id="8" name="Group 1"/>
          <p:cNvGrpSpPr>
            <a:grpSpLocks/>
          </p:cNvGrpSpPr>
          <p:nvPr/>
        </p:nvGrpSpPr>
        <p:grpSpPr bwMode="auto">
          <a:xfrm>
            <a:off x="1750011" y="152400"/>
            <a:ext cx="8884735" cy="826394"/>
            <a:chOff x="0" y="323701"/>
            <a:chExt cx="7391398" cy="289881"/>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3.1. AP- Assortment Strategy(Price Point Strategy)</a:t>
              </a:r>
            </a:p>
            <a:p>
              <a:pPr algn="ctr" fontAlgn="auto">
                <a:spcBef>
                  <a:spcPts val="0"/>
                </a:spcBef>
                <a:spcAft>
                  <a:spcPts val="0"/>
                </a:spcAft>
                <a:defRPr/>
              </a:pPr>
              <a:r>
                <a:rPr lang="en-US" sz="2400" b="1" dirty="0">
                  <a:solidFill>
                    <a:srgbClr val="002060"/>
                  </a:solidFill>
                </a:rPr>
                <a:t>@Planners</a:t>
              </a:r>
              <a:endParaRPr lang="en-GB" sz="2400" b="1" dirty="0">
                <a:solidFill>
                  <a:srgbClr val="002060"/>
                </a:solidFill>
              </a:endParaRPr>
            </a:p>
          </p:txBody>
        </p:sp>
      </p:grpSp>
      <p:pic>
        <p:nvPicPr>
          <p:cNvPr id="11" name="Picture 10"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184073" y="1035156"/>
            <a:ext cx="4253345" cy="369332"/>
          </a:xfrm>
          <a:prstGeom prst="rect">
            <a:avLst/>
          </a:prstGeom>
          <a:noFill/>
        </p:spPr>
        <p:txBody>
          <a:bodyPr wrap="square" rtlCol="0">
            <a:spAutoFit/>
          </a:bodyPr>
          <a:lstStyle/>
          <a:p>
            <a:r>
              <a:rPr lang="en-US" dirty="0"/>
              <a:t>Price Point Analysis (Units calculation)</a:t>
            </a:r>
          </a:p>
        </p:txBody>
      </p:sp>
      <p:sp>
        <p:nvSpPr>
          <p:cNvPr id="16" name="TextBox 15"/>
          <p:cNvSpPr txBox="1"/>
          <p:nvPr/>
        </p:nvSpPr>
        <p:spPr>
          <a:xfrm>
            <a:off x="7108370" y="6005810"/>
            <a:ext cx="4965732" cy="646331"/>
          </a:xfrm>
          <a:prstGeom prst="rect">
            <a:avLst/>
          </a:prstGeom>
          <a:solidFill>
            <a:schemeClr val="accent1">
              <a:lumMod val="20000"/>
              <a:lumOff val="80000"/>
            </a:schemeClr>
          </a:solidFill>
          <a:ln>
            <a:solidFill>
              <a:schemeClr val="tx1"/>
            </a:solidFill>
          </a:ln>
        </p:spPr>
        <p:txBody>
          <a:bodyPr wrap="square" rtlCol="0">
            <a:spAutoFit/>
          </a:bodyPr>
          <a:lstStyle/>
          <a:p>
            <a:r>
              <a:rPr lang="en-US" dirty="0"/>
              <a:t> Recommendations: User needs to plan only the meaningful Price points</a:t>
            </a:r>
          </a:p>
        </p:txBody>
      </p:sp>
      <p:sp>
        <p:nvSpPr>
          <p:cNvPr id="17" name="Rectangle: Rounded Corners 16"/>
          <p:cNvSpPr/>
          <p:nvPr/>
        </p:nvSpPr>
        <p:spPr>
          <a:xfrm>
            <a:off x="6198337" y="1943631"/>
            <a:ext cx="1222195" cy="251141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3167743" y="1578429"/>
            <a:ext cx="783771" cy="345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95601" y="1481706"/>
            <a:ext cx="7715445" cy="369332"/>
          </a:xfrm>
          <a:prstGeom prst="rect">
            <a:avLst/>
          </a:prstGeom>
          <a:noFill/>
        </p:spPr>
        <p:txBody>
          <a:bodyPr wrap="none" rtlCol="0">
            <a:spAutoFit/>
          </a:bodyPr>
          <a:lstStyle/>
          <a:p>
            <a:r>
              <a:rPr lang="en-US" dirty="0"/>
              <a:t>Click filtering button (position query) for filtering the prices with historical sales. </a:t>
            </a:r>
          </a:p>
        </p:txBody>
      </p:sp>
      <p:sp>
        <p:nvSpPr>
          <p:cNvPr id="21" name="Rectangle: Rounded Corners 20"/>
          <p:cNvSpPr/>
          <p:nvPr/>
        </p:nvSpPr>
        <p:spPr>
          <a:xfrm>
            <a:off x="3001733" y="1684800"/>
            <a:ext cx="402770" cy="30759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694653" y="1029666"/>
            <a:ext cx="2659147" cy="369332"/>
          </a:xfrm>
          <a:prstGeom prst="rect">
            <a:avLst/>
          </a:prstGeom>
          <a:noFill/>
        </p:spPr>
        <p:txBody>
          <a:bodyPr wrap="square" rtlCol="0">
            <a:spAutoFit/>
          </a:bodyPr>
          <a:lstStyle/>
          <a:p>
            <a:pPr algn="ctr"/>
            <a:r>
              <a:rPr lang="en-US" b="1" dirty="0"/>
              <a:t>Pricing Strategy</a:t>
            </a:r>
          </a:p>
        </p:txBody>
      </p:sp>
      <p:pic>
        <p:nvPicPr>
          <p:cNvPr id="22" name="Picture 21"/>
          <p:cNvPicPr>
            <a:picLocks noChangeAspect="1"/>
          </p:cNvPicPr>
          <p:nvPr/>
        </p:nvPicPr>
        <p:blipFill>
          <a:blip r:embed="rId4"/>
          <a:stretch>
            <a:fillRect/>
          </a:stretch>
        </p:blipFill>
        <p:spPr>
          <a:xfrm>
            <a:off x="8915400" y="2602103"/>
            <a:ext cx="1752600" cy="695325"/>
          </a:xfrm>
          <a:prstGeom prst="rect">
            <a:avLst/>
          </a:prstGeom>
          <a:ln>
            <a:solidFill>
              <a:schemeClr val="tx1"/>
            </a:solidFill>
          </a:ln>
        </p:spPr>
      </p:pic>
    </p:spTree>
    <p:extLst>
      <p:ext uri="{BB962C8B-B14F-4D97-AF65-F5344CB8AC3E}">
        <p14:creationId xmlns:p14="http://schemas.microsoft.com/office/powerpoint/2010/main" val="2627556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927E200-81C2-411C-8447-51B516EE3AF5}" type="slidenum">
              <a:rPr lang="en-US" smtClean="0"/>
              <a:t>24</a:t>
            </a:fld>
            <a:endParaRPr lang="en-US" dirty="0"/>
          </a:p>
        </p:txBody>
      </p:sp>
      <p:grpSp>
        <p:nvGrpSpPr>
          <p:cNvPr id="8" name="Group 1"/>
          <p:cNvGrpSpPr>
            <a:grpSpLocks/>
          </p:cNvGrpSpPr>
          <p:nvPr/>
        </p:nvGrpSpPr>
        <p:grpSpPr bwMode="auto">
          <a:xfrm>
            <a:off x="1750011" y="102189"/>
            <a:ext cx="8884733" cy="876605"/>
            <a:chOff x="0" y="306088"/>
            <a:chExt cx="7391396" cy="307494"/>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457475" y="306088"/>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3.1. AP- Assortment Strategy(Price Point Strategy)</a:t>
              </a:r>
            </a:p>
            <a:p>
              <a:pPr algn="ctr" fontAlgn="auto">
                <a:spcBef>
                  <a:spcPts val="0"/>
                </a:spcBef>
                <a:spcAft>
                  <a:spcPts val="0"/>
                </a:spcAft>
                <a:defRPr/>
              </a:pPr>
              <a:r>
                <a:rPr lang="en-US" sz="2400" b="1" dirty="0">
                  <a:solidFill>
                    <a:srgbClr val="002060"/>
                  </a:solidFill>
                </a:rPr>
                <a:t>@Planners</a:t>
              </a:r>
              <a:endParaRPr lang="en-GB" sz="2400" b="1" dirty="0">
                <a:solidFill>
                  <a:srgbClr val="002060"/>
                </a:solidFill>
              </a:endParaRPr>
            </a:p>
          </p:txBody>
        </p:sp>
      </p:grpSp>
      <p:pic>
        <p:nvPicPr>
          <p:cNvPr id="11" name="Picture 10"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8705988" y="1203983"/>
            <a:ext cx="3373696" cy="923330"/>
          </a:xfrm>
          <a:prstGeom prst="rect">
            <a:avLst/>
          </a:prstGeom>
          <a:solidFill>
            <a:schemeClr val="accent1">
              <a:lumMod val="20000"/>
              <a:lumOff val="80000"/>
            </a:schemeClr>
          </a:solidFill>
        </p:spPr>
        <p:txBody>
          <a:bodyPr wrap="square" rtlCol="0">
            <a:spAutoFit/>
          </a:bodyPr>
          <a:lstStyle/>
          <a:p>
            <a:r>
              <a:rPr lang="en-US" dirty="0"/>
              <a:t> Recommendations: User needs to plan only the meaningful Price points</a:t>
            </a:r>
          </a:p>
        </p:txBody>
      </p:sp>
      <p:pic>
        <p:nvPicPr>
          <p:cNvPr id="4" name="Picture 3"/>
          <p:cNvPicPr>
            <a:picLocks noChangeAspect="1"/>
          </p:cNvPicPr>
          <p:nvPr/>
        </p:nvPicPr>
        <p:blipFill>
          <a:blip r:embed="rId3"/>
          <a:stretch>
            <a:fillRect/>
          </a:stretch>
        </p:blipFill>
        <p:spPr>
          <a:xfrm>
            <a:off x="540690" y="1041428"/>
            <a:ext cx="2457694" cy="2420229"/>
          </a:xfrm>
          <a:prstGeom prst="rect">
            <a:avLst/>
          </a:prstGeom>
        </p:spPr>
      </p:pic>
      <p:sp>
        <p:nvSpPr>
          <p:cNvPr id="17" name="Rectangle: Rounded Corners 16"/>
          <p:cNvSpPr/>
          <p:nvPr/>
        </p:nvSpPr>
        <p:spPr>
          <a:xfrm>
            <a:off x="1050912" y="2023170"/>
            <a:ext cx="903206" cy="24046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2900412" y="1027671"/>
            <a:ext cx="5039428" cy="1629002"/>
          </a:xfrm>
          <a:prstGeom prst="rect">
            <a:avLst/>
          </a:prstGeom>
        </p:spPr>
      </p:pic>
      <p:sp>
        <p:nvSpPr>
          <p:cNvPr id="14" name="Rectangle: Rounded Corners 13"/>
          <p:cNvSpPr/>
          <p:nvPr/>
        </p:nvSpPr>
        <p:spPr>
          <a:xfrm>
            <a:off x="5945807" y="2148433"/>
            <a:ext cx="1043045" cy="3994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40690" y="3582154"/>
            <a:ext cx="6035252" cy="1477328"/>
          </a:xfrm>
          <a:prstGeom prst="rect">
            <a:avLst/>
          </a:prstGeom>
          <a:solidFill>
            <a:schemeClr val="accent1">
              <a:lumMod val="20000"/>
              <a:lumOff val="80000"/>
            </a:schemeClr>
          </a:solidFill>
        </p:spPr>
        <p:txBody>
          <a:bodyPr wrap="square" rtlCol="0">
            <a:spAutoFit/>
          </a:bodyPr>
          <a:lstStyle/>
          <a:p>
            <a:r>
              <a:rPr lang="en-US" dirty="0"/>
              <a:t>3. If required to plan more price points, right click -&gt; </a:t>
            </a:r>
          </a:p>
          <a:p>
            <a:r>
              <a:rPr lang="en-US" dirty="0"/>
              <a:t> -&gt; Show/hide. Select the Price Point in the left window, click the arrow to add the Price Point selected into the list of visible Price Points. </a:t>
            </a:r>
          </a:p>
          <a:p>
            <a:r>
              <a:rPr lang="en-US" dirty="0"/>
              <a:t>4. Fill in Contr% for new Price Points. </a:t>
            </a:r>
          </a:p>
        </p:txBody>
      </p:sp>
      <p:pic>
        <p:nvPicPr>
          <p:cNvPr id="7" name="Picture 6"/>
          <p:cNvPicPr>
            <a:picLocks noChangeAspect="1"/>
          </p:cNvPicPr>
          <p:nvPr/>
        </p:nvPicPr>
        <p:blipFill>
          <a:blip r:embed="rId5"/>
          <a:stretch>
            <a:fillRect/>
          </a:stretch>
        </p:blipFill>
        <p:spPr>
          <a:xfrm>
            <a:off x="6805556" y="3010651"/>
            <a:ext cx="4267796" cy="3019846"/>
          </a:xfrm>
          <a:prstGeom prst="rect">
            <a:avLst/>
          </a:prstGeom>
        </p:spPr>
      </p:pic>
      <p:sp>
        <p:nvSpPr>
          <p:cNvPr id="18" name="Rectangle: Rounded Corners 17"/>
          <p:cNvSpPr/>
          <p:nvPr/>
        </p:nvSpPr>
        <p:spPr>
          <a:xfrm>
            <a:off x="8705988" y="4226075"/>
            <a:ext cx="448898" cy="20015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651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11830" y="1567645"/>
            <a:ext cx="6041970" cy="923330"/>
          </a:xfrm>
          <a:prstGeom prst="rect">
            <a:avLst/>
          </a:prstGeom>
          <a:solidFill>
            <a:schemeClr val="accent1">
              <a:lumMod val="20000"/>
              <a:lumOff val="80000"/>
            </a:schemeClr>
          </a:solidFill>
          <a:ln>
            <a:solidFill>
              <a:schemeClr val="tx1"/>
            </a:solidFill>
          </a:ln>
        </p:spPr>
        <p:txBody>
          <a:bodyPr wrap="square" rtlCol="0">
            <a:spAutoFit/>
          </a:bodyPr>
          <a:lstStyle/>
          <a:p>
            <a:r>
              <a:rPr lang="en-US" dirty="0"/>
              <a:t>If Ty Receipts U </a:t>
            </a:r>
            <a:r>
              <a:rPr lang="en-US" dirty="0" err="1"/>
              <a:t>Prc</a:t>
            </a:r>
            <a:r>
              <a:rPr lang="en-US" dirty="0"/>
              <a:t> Pt </a:t>
            </a:r>
            <a:r>
              <a:rPr lang="en-US" dirty="0" err="1"/>
              <a:t>Cont</a:t>
            </a:r>
            <a:r>
              <a:rPr lang="en-US" dirty="0"/>
              <a:t>% at all price point level is not equals to 100% then Alert PP not 100% measure will be check marked.</a:t>
            </a:r>
          </a:p>
        </p:txBody>
      </p:sp>
      <p:sp>
        <p:nvSpPr>
          <p:cNvPr id="5" name="Slide Number Placeholder 4"/>
          <p:cNvSpPr>
            <a:spLocks noGrp="1"/>
          </p:cNvSpPr>
          <p:nvPr>
            <p:ph type="sldNum" sz="quarter" idx="12"/>
          </p:nvPr>
        </p:nvSpPr>
        <p:spPr/>
        <p:txBody>
          <a:bodyPr/>
          <a:lstStyle/>
          <a:p>
            <a:fld id="{3927E200-81C2-411C-8447-51B516EE3AF5}" type="slidenum">
              <a:rPr lang="en-US" smtClean="0"/>
              <a:t>25</a:t>
            </a:fld>
            <a:endParaRPr lang="en-US"/>
          </a:p>
        </p:txBody>
      </p:sp>
      <p:grpSp>
        <p:nvGrpSpPr>
          <p:cNvPr id="11" name="Group 1"/>
          <p:cNvGrpSpPr>
            <a:grpSpLocks/>
          </p:cNvGrpSpPr>
          <p:nvPr/>
        </p:nvGrpSpPr>
        <p:grpSpPr bwMode="auto">
          <a:xfrm>
            <a:off x="1750011" y="53924"/>
            <a:ext cx="8884735" cy="826394"/>
            <a:chOff x="0" y="323701"/>
            <a:chExt cx="7391398" cy="289881"/>
          </a:xfrm>
        </p:grpSpPr>
        <p:sp>
          <p:nvSpPr>
            <p:cNvPr id="12" name="Rectangle 11"/>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3" name="Rectangle 12"/>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3.1. AP- Assortment Strategy(Price Point Strategy)</a:t>
              </a:r>
            </a:p>
            <a:p>
              <a:pPr algn="ctr" fontAlgn="auto">
                <a:spcBef>
                  <a:spcPts val="0"/>
                </a:spcBef>
                <a:spcAft>
                  <a:spcPts val="0"/>
                </a:spcAft>
                <a:defRPr/>
              </a:pPr>
              <a:r>
                <a:rPr lang="en-US" sz="2400" b="1" dirty="0">
                  <a:solidFill>
                    <a:srgbClr val="002060"/>
                  </a:solidFill>
                </a:rPr>
                <a:t>@Planners</a:t>
              </a:r>
              <a:endParaRPr lang="en-GB" sz="2400" b="1" dirty="0">
                <a:solidFill>
                  <a:srgbClr val="002060"/>
                </a:solidFill>
              </a:endParaRPr>
            </a:p>
          </p:txBody>
        </p:sp>
      </p:grpSp>
      <p:pic>
        <p:nvPicPr>
          <p:cNvPr id="14" name="Picture 13"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5433647" y="5244147"/>
            <a:ext cx="4548553" cy="646331"/>
          </a:xfrm>
          <a:prstGeom prst="rect">
            <a:avLst/>
          </a:prstGeom>
          <a:solidFill>
            <a:schemeClr val="accent1">
              <a:lumMod val="20000"/>
              <a:lumOff val="80000"/>
            </a:schemeClr>
          </a:solidFill>
          <a:ln>
            <a:solidFill>
              <a:schemeClr val="tx1"/>
            </a:solidFill>
          </a:ln>
        </p:spPr>
        <p:txBody>
          <a:bodyPr wrap="square" rtlCol="0">
            <a:spAutoFit/>
          </a:bodyPr>
          <a:lstStyle/>
          <a:p>
            <a:r>
              <a:rPr lang="en-US" dirty="0"/>
              <a:t>System will normalize the </a:t>
            </a:r>
            <a:r>
              <a:rPr lang="en-US" dirty="0" err="1"/>
              <a:t>contr</a:t>
            </a:r>
            <a:r>
              <a:rPr lang="en-US" dirty="0"/>
              <a:t>% and at all price point level the </a:t>
            </a:r>
            <a:r>
              <a:rPr lang="en-US" dirty="0" err="1"/>
              <a:t>contr</a:t>
            </a:r>
            <a:r>
              <a:rPr lang="en-US" dirty="0"/>
              <a:t>% will be 100%</a:t>
            </a:r>
          </a:p>
        </p:txBody>
      </p:sp>
      <p:pic>
        <p:nvPicPr>
          <p:cNvPr id="2" name="Picture 1"/>
          <p:cNvPicPr>
            <a:picLocks noChangeAspect="1"/>
          </p:cNvPicPr>
          <p:nvPr/>
        </p:nvPicPr>
        <p:blipFill>
          <a:blip r:embed="rId3"/>
          <a:stretch>
            <a:fillRect/>
          </a:stretch>
        </p:blipFill>
        <p:spPr>
          <a:xfrm>
            <a:off x="540233" y="977475"/>
            <a:ext cx="4552950" cy="2133600"/>
          </a:xfrm>
          <a:prstGeom prst="rect">
            <a:avLst/>
          </a:prstGeom>
        </p:spPr>
      </p:pic>
      <p:pic>
        <p:nvPicPr>
          <p:cNvPr id="4" name="Picture 3"/>
          <p:cNvPicPr>
            <a:picLocks noChangeAspect="1"/>
          </p:cNvPicPr>
          <p:nvPr/>
        </p:nvPicPr>
        <p:blipFill>
          <a:blip r:embed="rId4"/>
          <a:stretch>
            <a:fillRect/>
          </a:stretch>
        </p:blipFill>
        <p:spPr>
          <a:xfrm>
            <a:off x="540233" y="3404403"/>
            <a:ext cx="1714500" cy="885825"/>
          </a:xfrm>
          <a:prstGeom prst="rect">
            <a:avLst/>
          </a:prstGeom>
        </p:spPr>
      </p:pic>
      <p:sp>
        <p:nvSpPr>
          <p:cNvPr id="15" name="TextBox 14"/>
          <p:cNvSpPr txBox="1"/>
          <p:nvPr/>
        </p:nvSpPr>
        <p:spPr>
          <a:xfrm>
            <a:off x="5384736" y="3477984"/>
            <a:ext cx="5097734" cy="369332"/>
          </a:xfrm>
          <a:prstGeom prst="rect">
            <a:avLst/>
          </a:prstGeom>
          <a:solidFill>
            <a:schemeClr val="accent1">
              <a:lumMod val="20000"/>
              <a:lumOff val="80000"/>
            </a:schemeClr>
          </a:solidFill>
          <a:ln>
            <a:solidFill>
              <a:schemeClr val="tx1"/>
            </a:solidFill>
          </a:ln>
        </p:spPr>
        <p:txBody>
          <a:bodyPr wrap="square" rtlCol="0">
            <a:spAutoFit/>
          </a:bodyPr>
          <a:lstStyle/>
          <a:p>
            <a:r>
              <a:rPr lang="en-US" dirty="0"/>
              <a:t>Click Actions</a:t>
            </a:r>
            <a:r>
              <a:rPr lang="en-US" dirty="0">
                <a:sym typeface="Wingdings" panose="05000000000000000000" pitchFamily="2" charset="2"/>
              </a:rPr>
              <a:t> *Normalize </a:t>
            </a:r>
            <a:r>
              <a:rPr lang="en-US" dirty="0" err="1">
                <a:sym typeface="Wingdings" panose="05000000000000000000" pitchFamily="2" charset="2"/>
              </a:rPr>
              <a:t>Contr</a:t>
            </a:r>
            <a:r>
              <a:rPr lang="en-US" dirty="0">
                <a:sym typeface="Wingdings" panose="05000000000000000000" pitchFamily="2" charset="2"/>
              </a:rPr>
              <a:t>%*</a:t>
            </a:r>
            <a:endParaRPr lang="en-US" dirty="0"/>
          </a:p>
        </p:txBody>
      </p:sp>
      <p:pic>
        <p:nvPicPr>
          <p:cNvPr id="6" name="Picture 5"/>
          <p:cNvPicPr>
            <a:picLocks noChangeAspect="1"/>
          </p:cNvPicPr>
          <p:nvPr/>
        </p:nvPicPr>
        <p:blipFill>
          <a:blip r:embed="rId5"/>
          <a:stretch>
            <a:fillRect/>
          </a:stretch>
        </p:blipFill>
        <p:spPr>
          <a:xfrm>
            <a:off x="2661819" y="3379820"/>
            <a:ext cx="2315831" cy="934990"/>
          </a:xfrm>
          <a:prstGeom prst="rect">
            <a:avLst/>
          </a:prstGeom>
        </p:spPr>
      </p:pic>
      <p:pic>
        <p:nvPicPr>
          <p:cNvPr id="7" name="Picture 6"/>
          <p:cNvPicPr>
            <a:picLocks noChangeAspect="1"/>
          </p:cNvPicPr>
          <p:nvPr/>
        </p:nvPicPr>
        <p:blipFill>
          <a:blip r:embed="rId6"/>
          <a:stretch>
            <a:fillRect/>
          </a:stretch>
        </p:blipFill>
        <p:spPr>
          <a:xfrm>
            <a:off x="580606" y="4635500"/>
            <a:ext cx="4512577" cy="2085975"/>
          </a:xfrm>
          <a:prstGeom prst="rect">
            <a:avLst/>
          </a:prstGeom>
        </p:spPr>
      </p:pic>
    </p:spTree>
    <p:extLst>
      <p:ext uri="{BB962C8B-B14F-4D97-AF65-F5344CB8AC3E}">
        <p14:creationId xmlns:p14="http://schemas.microsoft.com/office/powerpoint/2010/main" val="3556005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1644338" y="959647"/>
            <a:ext cx="8894471" cy="4102704"/>
          </a:xfrm>
          <a:prstGeom prst="rect">
            <a:avLst/>
          </a:prstGeom>
        </p:spPr>
      </p:pic>
      <p:sp>
        <p:nvSpPr>
          <p:cNvPr id="4" name="Slide Number Placeholder 3"/>
          <p:cNvSpPr>
            <a:spLocks noGrp="1"/>
          </p:cNvSpPr>
          <p:nvPr>
            <p:ph type="sldNum" sz="quarter" idx="12"/>
          </p:nvPr>
        </p:nvSpPr>
        <p:spPr>
          <a:xfrm>
            <a:off x="8984677" y="6494894"/>
            <a:ext cx="2743200" cy="365125"/>
          </a:xfrm>
        </p:spPr>
        <p:txBody>
          <a:bodyPr/>
          <a:lstStyle/>
          <a:p>
            <a:fld id="{3927E200-81C2-411C-8447-51B516EE3AF5}" type="slidenum">
              <a:rPr lang="en-US" smtClean="0"/>
              <a:t>26</a:t>
            </a:fld>
            <a:endParaRPr lang="en-US"/>
          </a:p>
        </p:txBody>
      </p:sp>
      <p:grpSp>
        <p:nvGrpSpPr>
          <p:cNvPr id="8" name="Group 1"/>
          <p:cNvGrpSpPr>
            <a:grpSpLocks/>
          </p:cNvGrpSpPr>
          <p:nvPr/>
        </p:nvGrpSpPr>
        <p:grpSpPr bwMode="auto">
          <a:xfrm>
            <a:off x="1750011" y="152400"/>
            <a:ext cx="8884735" cy="826394"/>
            <a:chOff x="0" y="323701"/>
            <a:chExt cx="7391398" cy="289881"/>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3.1. AP- Assortment Strategy(Receipts Plan in Units)</a:t>
              </a:r>
            </a:p>
            <a:p>
              <a:pPr algn="ctr" fontAlgn="auto">
                <a:spcBef>
                  <a:spcPts val="0"/>
                </a:spcBef>
                <a:spcAft>
                  <a:spcPts val="0"/>
                </a:spcAft>
                <a:defRPr/>
              </a:pPr>
              <a:r>
                <a:rPr lang="en-US" sz="2400" b="1" dirty="0">
                  <a:solidFill>
                    <a:srgbClr val="002060"/>
                  </a:solidFill>
                </a:rPr>
                <a:t>@Planners</a:t>
              </a:r>
              <a:endParaRPr lang="en-GB" sz="2400" b="1" dirty="0">
                <a:solidFill>
                  <a:srgbClr val="002060"/>
                </a:solidFill>
              </a:endParaRPr>
            </a:p>
          </p:txBody>
        </p:sp>
      </p:grpSp>
      <p:pic>
        <p:nvPicPr>
          <p:cNvPr id="11" name="Picture 10"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281426" y="5977352"/>
            <a:ext cx="10961077" cy="646331"/>
          </a:xfrm>
          <a:prstGeom prst="rect">
            <a:avLst/>
          </a:prstGeom>
          <a:solidFill>
            <a:schemeClr val="accent1">
              <a:lumMod val="20000"/>
              <a:lumOff val="80000"/>
            </a:schemeClr>
          </a:solidFill>
        </p:spPr>
        <p:txBody>
          <a:bodyPr wrap="square" rtlCol="0">
            <a:spAutoFit/>
          </a:bodyPr>
          <a:lstStyle/>
          <a:p>
            <a:r>
              <a:rPr lang="en-US" dirty="0"/>
              <a:t>7. Once done, check Batch Request check box at Planning Levels required and need to click Request Batches/Interface from custom menu. Batches will spread the AS Import U to store level.</a:t>
            </a:r>
          </a:p>
        </p:txBody>
      </p:sp>
      <p:sp>
        <p:nvSpPr>
          <p:cNvPr id="17" name="Rectangle: Rounded Corners 16"/>
          <p:cNvSpPr/>
          <p:nvPr/>
        </p:nvSpPr>
        <p:spPr>
          <a:xfrm>
            <a:off x="9845749" y="2149731"/>
            <a:ext cx="673564" cy="289347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1426" y="5034875"/>
            <a:ext cx="10961077" cy="923330"/>
          </a:xfrm>
          <a:prstGeom prst="rect">
            <a:avLst/>
          </a:prstGeom>
          <a:solidFill>
            <a:schemeClr val="accent1">
              <a:lumMod val="20000"/>
              <a:lumOff val="80000"/>
            </a:schemeClr>
          </a:solidFill>
        </p:spPr>
        <p:txBody>
          <a:bodyPr wrap="square" rtlCol="0">
            <a:spAutoFit/>
          </a:bodyPr>
          <a:lstStyle/>
          <a:p>
            <a:r>
              <a:rPr lang="en-US" dirty="0"/>
              <a:t>5. Planners review strategy Units (AS Receipts Import U) and Variance between TY and LY AVG FOB $. If not satisfied needs to change values in Price Point Analysis (</a:t>
            </a:r>
            <a:r>
              <a:rPr lang="en-US" dirty="0" err="1"/>
              <a:t>Contr</a:t>
            </a:r>
            <a:r>
              <a:rPr lang="en-US" dirty="0"/>
              <a:t> % and Margin %)</a:t>
            </a:r>
          </a:p>
          <a:p>
            <a:r>
              <a:rPr lang="en-US" dirty="0"/>
              <a:t>6. Planners review Margin % on Class level. </a:t>
            </a:r>
          </a:p>
        </p:txBody>
      </p:sp>
      <p:sp>
        <p:nvSpPr>
          <p:cNvPr id="20" name="Rectangle: Rounded Corners 19"/>
          <p:cNvSpPr/>
          <p:nvPr/>
        </p:nvSpPr>
        <p:spPr>
          <a:xfrm>
            <a:off x="4779332" y="2149731"/>
            <a:ext cx="1135033" cy="20909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84859" y="4429207"/>
            <a:ext cx="6013427" cy="369332"/>
          </a:xfrm>
          <a:prstGeom prst="rect">
            <a:avLst/>
          </a:prstGeom>
          <a:solidFill>
            <a:schemeClr val="accent1">
              <a:lumMod val="20000"/>
              <a:lumOff val="80000"/>
            </a:schemeClr>
          </a:solidFill>
        </p:spPr>
        <p:txBody>
          <a:bodyPr wrap="square" rtlCol="0">
            <a:spAutoFit/>
          </a:bodyPr>
          <a:lstStyle/>
          <a:p>
            <a:r>
              <a:rPr lang="en-US" dirty="0">
                <a:highlight>
                  <a:srgbClr val="FFFF00"/>
                </a:highlight>
              </a:rPr>
              <a:t>AS Receipts Units calculated on Season + Continuity level. </a:t>
            </a:r>
          </a:p>
        </p:txBody>
      </p:sp>
    </p:spTree>
    <p:extLst>
      <p:ext uri="{BB962C8B-B14F-4D97-AF65-F5344CB8AC3E}">
        <p14:creationId xmlns:p14="http://schemas.microsoft.com/office/powerpoint/2010/main" val="1781403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AGENDA</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27</a:t>
            </a:fld>
            <a:endParaRPr lang="en-US"/>
          </a:p>
        </p:txBody>
      </p:sp>
      <p:sp>
        <p:nvSpPr>
          <p:cNvPr id="4" name="Subtitle 3"/>
          <p:cNvSpPr>
            <a:spLocks noGrp="1"/>
          </p:cNvSpPr>
          <p:nvPr>
            <p:ph type="subTitle" idx="1"/>
          </p:nvPr>
        </p:nvSpPr>
        <p:spPr>
          <a:xfrm>
            <a:off x="308113" y="1947415"/>
            <a:ext cx="9144000" cy="2955890"/>
          </a:xfrm>
        </p:spPr>
        <p:txBody>
          <a:bodyPr>
            <a:normAutofit/>
          </a:bodyPr>
          <a:lstStyle/>
          <a:p>
            <a:pPr marL="457200" indent="-457200" algn="l">
              <a:buAutoNum type="arabicPeriod"/>
            </a:pPr>
            <a:r>
              <a:rPr lang="en-US" dirty="0"/>
              <a:t>Day-1 Recap                                                               10 mins</a:t>
            </a:r>
          </a:p>
          <a:p>
            <a:pPr marL="457200" indent="-457200" algn="l">
              <a:buAutoNum type="arabicPeriod"/>
            </a:pPr>
            <a:r>
              <a:rPr lang="en-US" dirty="0"/>
              <a:t>Store Clustering Summary                                      1 </a:t>
            </a:r>
            <a:r>
              <a:rPr lang="en-US" dirty="0" err="1"/>
              <a:t>hr</a:t>
            </a:r>
            <a:endParaRPr lang="en-US" dirty="0"/>
          </a:p>
          <a:p>
            <a:pPr marL="457200" indent="-457200" algn="l">
              <a:buAutoNum type="arabicPeriod"/>
            </a:pPr>
            <a:r>
              <a:rPr lang="en-US" dirty="0">
                <a:solidFill>
                  <a:srgbClr val="FF0000"/>
                </a:solidFill>
              </a:rPr>
              <a:t>Break                                                                          10 mins  </a:t>
            </a:r>
          </a:p>
          <a:p>
            <a:pPr marL="457200" indent="-457200" algn="l">
              <a:buAutoNum type="arabicPeriod"/>
            </a:pPr>
            <a:r>
              <a:rPr lang="en-US" dirty="0"/>
              <a:t>Store </a:t>
            </a:r>
            <a:r>
              <a:rPr lang="en-US" dirty="0" err="1"/>
              <a:t>Qty</a:t>
            </a:r>
            <a:r>
              <a:rPr lang="en-US" dirty="0"/>
              <a:t> Parameters                                              15 mins</a:t>
            </a:r>
          </a:p>
          <a:p>
            <a:pPr marL="457200" indent="-457200" algn="l">
              <a:buFont typeface="Arial" panose="020B0604020202020204" pitchFamily="34" charset="0"/>
              <a:buAutoNum type="arabicPeriod"/>
            </a:pPr>
            <a:r>
              <a:rPr lang="en-US" dirty="0"/>
              <a:t>Option </a:t>
            </a:r>
            <a:r>
              <a:rPr lang="en-US" dirty="0" err="1"/>
              <a:t>Qty</a:t>
            </a:r>
            <a:r>
              <a:rPr lang="en-US" dirty="0"/>
              <a:t> Calculation                                            2 </a:t>
            </a:r>
            <a:r>
              <a:rPr lang="en-US" dirty="0" err="1"/>
              <a:t>hrs</a:t>
            </a:r>
            <a:endParaRPr lang="en-US" dirty="0"/>
          </a:p>
          <a:p>
            <a:pPr algn="l"/>
            <a:endParaRPr lang="en-US" dirty="0"/>
          </a:p>
          <a:p>
            <a:pPr algn="l"/>
            <a:endParaRPr lang="en-US" dirty="0"/>
          </a:p>
          <a:p>
            <a:pPr marL="342900" indent="-342900" algn="l">
              <a:buAutoNum type="alphaUcPeriod" startAt="2"/>
            </a:pPr>
            <a:endParaRPr lang="en-US" dirty="0"/>
          </a:p>
          <a:p>
            <a:pPr marL="342900" indent="-342900" algn="l">
              <a:buAutoNum type="alphaUcPeriod" startAt="2"/>
            </a:pPr>
            <a:endParaRPr lang="en-US" dirty="0"/>
          </a:p>
        </p:txBody>
      </p:sp>
      <p:sp>
        <p:nvSpPr>
          <p:cNvPr id="13" name="Title 3"/>
          <p:cNvSpPr txBox="1">
            <a:spLocks/>
          </p:cNvSpPr>
          <p:nvPr/>
        </p:nvSpPr>
        <p:spPr>
          <a:xfrm>
            <a:off x="172278" y="1149326"/>
            <a:ext cx="3366052" cy="4924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700" b="1" dirty="0">
                <a:solidFill>
                  <a:schemeClr val="accent1">
                    <a:lumMod val="75000"/>
                  </a:schemeClr>
                </a:solidFill>
                <a:latin typeface="+mn-lt"/>
                <a:ea typeface="+mn-ea"/>
                <a:cs typeface="+mn-cs"/>
              </a:rPr>
              <a:t>Agenda Day-2</a:t>
            </a:r>
          </a:p>
        </p:txBody>
      </p:sp>
      <p:pic>
        <p:nvPicPr>
          <p:cNvPr id="14" name="Picture 13"/>
          <p:cNvPicPr>
            <a:picLocks noChangeAspect="1"/>
          </p:cNvPicPr>
          <p:nvPr/>
        </p:nvPicPr>
        <p:blipFill>
          <a:blip r:embed="rId3"/>
          <a:stretch>
            <a:fillRect/>
          </a:stretch>
        </p:blipFill>
        <p:spPr>
          <a:xfrm>
            <a:off x="7924800" y="1395547"/>
            <a:ext cx="4267200" cy="3200400"/>
          </a:xfrm>
          <a:prstGeom prst="rect">
            <a:avLst/>
          </a:prstGeom>
        </p:spPr>
      </p:pic>
    </p:spTree>
    <p:extLst>
      <p:ext uri="{BB962C8B-B14F-4D97-AF65-F5344CB8AC3E}">
        <p14:creationId xmlns:p14="http://schemas.microsoft.com/office/powerpoint/2010/main" val="1963901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3213" y="1131471"/>
            <a:ext cx="10492165" cy="5344736"/>
          </a:xfrm>
        </p:spPr>
        <p:txBody>
          <a:bodyPr>
            <a:normAutofit/>
          </a:bodyPr>
          <a:lstStyle/>
          <a:p>
            <a:pPr algn="l"/>
            <a:r>
              <a:rPr lang="en-US" sz="4000" b="1" dirty="0">
                <a:solidFill>
                  <a:schemeClr val="accent1">
                    <a:lumMod val="75000"/>
                  </a:schemeClr>
                </a:solidFill>
              </a:rPr>
              <a:t>  Rules for the Session?</a:t>
            </a:r>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Ground Rules</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2"/>
          <p:cNvSpPr txBox="1">
            <a:spLocks/>
          </p:cNvSpPr>
          <p:nvPr>
            <p:custDataLst>
              <p:tags r:id="rId1"/>
            </p:custDataLst>
          </p:nvPr>
        </p:nvSpPr>
        <p:spPr>
          <a:xfrm>
            <a:off x="1162496" y="1874233"/>
            <a:ext cx="6791606" cy="3376694"/>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Make the session interactive</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Ensure all issues are clearly communicated and captured.</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If we don’t know the answer to something, we will log an action on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Action Log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and move on</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interest of time, any topic requiring a detailed discussion will be discussed separately. </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Please do not use phones during the workshop</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Please close your laptops (will use only during hands on)</a:t>
            </a:r>
          </a:p>
        </p:txBody>
      </p:sp>
      <p:pic>
        <p:nvPicPr>
          <p:cNvPr id="4" name="Picture 3"/>
          <p:cNvPicPr>
            <a:picLocks noChangeAspect="1"/>
          </p:cNvPicPr>
          <p:nvPr/>
        </p:nvPicPr>
        <p:blipFill>
          <a:blip r:embed="rId4"/>
          <a:stretch>
            <a:fillRect/>
          </a:stretch>
        </p:blipFill>
        <p:spPr>
          <a:xfrm>
            <a:off x="9793464" y="2927539"/>
            <a:ext cx="1381125" cy="1752600"/>
          </a:xfrm>
          <a:prstGeom prst="rect">
            <a:avLst/>
          </a:prstGeom>
        </p:spPr>
      </p:pic>
    </p:spTree>
    <p:extLst>
      <p:ext uri="{BB962C8B-B14F-4D97-AF65-F5344CB8AC3E}">
        <p14:creationId xmlns:p14="http://schemas.microsoft.com/office/powerpoint/2010/main" val="1610723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RECAP</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29</a:t>
            </a:fld>
            <a:endParaRPr lang="en-US"/>
          </a:p>
        </p:txBody>
      </p:sp>
      <p:pic>
        <p:nvPicPr>
          <p:cNvPr id="1126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000250"/>
            <a:ext cx="666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25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3213" y="1131471"/>
            <a:ext cx="10492165" cy="5344736"/>
          </a:xfrm>
        </p:spPr>
        <p:txBody>
          <a:bodyPr>
            <a:normAutofit/>
          </a:bodyPr>
          <a:lstStyle/>
          <a:p>
            <a:pPr algn="l"/>
            <a:r>
              <a:rPr lang="en-US" sz="4000" b="1" dirty="0">
                <a:solidFill>
                  <a:schemeClr val="accent1">
                    <a:lumMod val="75000"/>
                  </a:schemeClr>
                </a:solidFill>
              </a:rPr>
              <a:t>  Rules for the Session !</a:t>
            </a:r>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Ground Rules</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2"/>
          <p:cNvSpPr txBox="1">
            <a:spLocks/>
          </p:cNvSpPr>
          <p:nvPr>
            <p:custDataLst>
              <p:tags r:id="rId1"/>
            </p:custDataLst>
          </p:nvPr>
        </p:nvSpPr>
        <p:spPr>
          <a:xfrm>
            <a:off x="1162496" y="1874233"/>
            <a:ext cx="6791606" cy="3376694"/>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Make the session interactive</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Ensure all issues are clearly communicated and captured</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If we don’t know the answer to something, we will log an action on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Action Log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and move on</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interest of time, any topic requiring a detailed discussion will be discussed separately. </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Please do not use phones during the </a:t>
            </a:r>
            <a:r>
              <a:rPr lang="en-GB" sz="1800" dirty="0">
                <a:solidFill>
                  <a:prstClr val="black"/>
                </a:solidFill>
                <a:latin typeface="Calibri" panose="020F0502020204030204"/>
              </a:rPr>
              <a:t>session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Please close your laptops (will use only during hands on)</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lang="en-GB" sz="1800" dirty="0">
                <a:solidFill>
                  <a:prstClr val="black"/>
                </a:solidFill>
                <a:latin typeface="Calibri" panose="020F0502020204030204"/>
              </a:rPr>
              <a:t>Be on time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p:cNvPicPr>
            <a:picLocks noChangeAspect="1"/>
          </p:cNvPicPr>
          <p:nvPr/>
        </p:nvPicPr>
        <p:blipFill>
          <a:blip r:embed="rId4"/>
          <a:stretch>
            <a:fillRect/>
          </a:stretch>
        </p:blipFill>
        <p:spPr>
          <a:xfrm>
            <a:off x="9793464" y="2927539"/>
            <a:ext cx="1381125" cy="1752600"/>
          </a:xfrm>
          <a:prstGeom prst="rect">
            <a:avLst/>
          </a:prstGeom>
        </p:spPr>
      </p:pic>
    </p:spTree>
    <p:extLst>
      <p:ext uri="{BB962C8B-B14F-4D97-AF65-F5344CB8AC3E}">
        <p14:creationId xmlns:p14="http://schemas.microsoft.com/office/powerpoint/2010/main" val="943430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219924" y="17055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AP – Clustering</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ubtitle 2"/>
          <p:cNvSpPr>
            <a:spLocks noGrp="1"/>
          </p:cNvSpPr>
          <p:nvPr>
            <p:ph type="subTitle" idx="1"/>
          </p:nvPr>
        </p:nvSpPr>
        <p:spPr>
          <a:xfrm>
            <a:off x="503212" y="1671718"/>
            <a:ext cx="8627535" cy="3205082"/>
          </a:xfrm>
        </p:spPr>
        <p:txBody>
          <a:bodyPr>
            <a:normAutofit/>
          </a:bodyPr>
          <a:lstStyle/>
          <a:p>
            <a:pPr algn="l"/>
            <a:r>
              <a:rPr lang="en-US" sz="4000" b="1" dirty="0">
                <a:solidFill>
                  <a:schemeClr val="accent1">
                    <a:lumMod val="75000"/>
                  </a:schemeClr>
                </a:solidFill>
              </a:rPr>
              <a:t>Have you reviewed and approved your cluster ??</a:t>
            </a:r>
          </a:p>
          <a:p>
            <a:pPr algn="l"/>
            <a:endParaRPr lang="en-US" sz="4000" b="1" dirty="0">
              <a:solidFill>
                <a:schemeClr val="accent1">
                  <a:lumMod val="75000"/>
                </a:schemeClr>
              </a:solidFill>
            </a:endParaRPr>
          </a:p>
        </p:txBody>
      </p:sp>
      <p:pic>
        <p:nvPicPr>
          <p:cNvPr id="7170" name="Picture 2" descr="Image result for approv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4644" y="1851991"/>
            <a:ext cx="2438400" cy="2438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extLst>
              <p:ext uri="{D42A27DB-BD31-4B8C-83A1-F6EECF244321}">
                <p14:modId xmlns:p14="http://schemas.microsoft.com/office/powerpoint/2010/main" val="2602151898"/>
              </p:ext>
            </p:extLst>
          </p:nvPr>
        </p:nvGraphicFramePr>
        <p:xfrm>
          <a:off x="5638800" y="3041650"/>
          <a:ext cx="914400" cy="771525"/>
        </p:xfrm>
        <a:graphic>
          <a:graphicData uri="http://schemas.openxmlformats.org/presentationml/2006/ole">
            <mc:AlternateContent xmlns:mc="http://schemas.openxmlformats.org/markup-compatibility/2006">
              <mc:Choice xmlns:v="urn:schemas-microsoft-com:vml" Requires="v">
                <p:oleObj spid="_x0000_s5166" name="Document" showAsIcon="1" r:id="rId5" imgW="914400" imgH="771480" progId="Word.Document.12">
                  <p:embed/>
                </p:oleObj>
              </mc:Choice>
              <mc:Fallback>
                <p:oleObj name="Document" showAsIcon="1" r:id="rId5" imgW="914400" imgH="771480" progId="Word.Document.12">
                  <p:embed/>
                  <p:pic>
                    <p:nvPicPr>
                      <p:cNvPr id="3" name="Object 2"/>
                      <p:cNvPicPr/>
                      <p:nvPr/>
                    </p:nvPicPr>
                    <p:blipFill>
                      <a:blip r:embed="rId6"/>
                      <a:stretch>
                        <a:fillRect/>
                      </a:stretch>
                    </p:blipFill>
                    <p:spPr>
                      <a:xfrm>
                        <a:off x="5638800" y="304165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031350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a:srcRect b="6542"/>
          <a:stretch/>
        </p:blipFill>
        <p:spPr>
          <a:xfrm>
            <a:off x="346594" y="2052501"/>
            <a:ext cx="10768333" cy="4668974"/>
          </a:xfrm>
          <a:prstGeom prst="rect">
            <a:avLst/>
          </a:prstGeom>
        </p:spPr>
      </p:pic>
      <p:pic>
        <p:nvPicPr>
          <p:cNvPr id="3" name="Picture 2"/>
          <p:cNvPicPr>
            <a:picLocks noChangeAspect="1"/>
          </p:cNvPicPr>
          <p:nvPr/>
        </p:nvPicPr>
        <p:blipFill>
          <a:blip r:embed="rId3"/>
          <a:stretch>
            <a:fillRect/>
          </a:stretch>
        </p:blipFill>
        <p:spPr>
          <a:xfrm>
            <a:off x="190194" y="646592"/>
            <a:ext cx="3353268" cy="1441878"/>
          </a:xfrm>
          <a:prstGeom prst="rect">
            <a:avLst/>
          </a:prstGeom>
        </p:spPr>
      </p:pic>
      <p:sp>
        <p:nvSpPr>
          <p:cNvPr id="9" name="TextBox 8"/>
          <p:cNvSpPr txBox="1"/>
          <p:nvPr/>
        </p:nvSpPr>
        <p:spPr>
          <a:xfrm>
            <a:off x="3579541" y="961707"/>
            <a:ext cx="7535386" cy="923330"/>
          </a:xfrm>
          <a:prstGeom prst="rect">
            <a:avLst/>
          </a:prstGeom>
          <a:solidFill>
            <a:schemeClr val="accent1">
              <a:lumMod val="20000"/>
              <a:lumOff val="80000"/>
            </a:schemeClr>
          </a:solidFill>
          <a:ln>
            <a:solidFill>
              <a:schemeClr val="tx1"/>
            </a:solidFill>
          </a:ln>
        </p:spPr>
        <p:txBody>
          <a:bodyPr wrap="square" rtlCol="0">
            <a:spAutoFit/>
          </a:bodyPr>
          <a:lstStyle/>
          <a:p>
            <a:r>
              <a:rPr lang="en-US" dirty="0"/>
              <a:t>System assigns each store to certain Performance cluster based on Stochastic descent approach and input KPIs are Pre-</a:t>
            </a:r>
            <a:r>
              <a:rPr lang="en-US" dirty="0" err="1"/>
              <a:t>Ssn</a:t>
            </a:r>
            <a:r>
              <a:rPr lang="en-US" dirty="0"/>
              <a:t> Sales U and ROS with weightage of 75% and 25% accordingly. </a:t>
            </a:r>
          </a:p>
        </p:txBody>
      </p:sp>
      <p:sp>
        <p:nvSpPr>
          <p:cNvPr id="5" name="Slide Number Placeholder 4"/>
          <p:cNvSpPr>
            <a:spLocks noGrp="1"/>
          </p:cNvSpPr>
          <p:nvPr>
            <p:ph type="sldNum" sz="quarter" idx="12"/>
          </p:nvPr>
        </p:nvSpPr>
        <p:spPr/>
        <p:txBody>
          <a:bodyPr/>
          <a:lstStyle/>
          <a:p>
            <a:fld id="{3927E200-81C2-411C-8447-51B516EE3AF5}" type="slidenum">
              <a:rPr lang="en-US" smtClean="0"/>
              <a:t>31</a:t>
            </a:fld>
            <a:endParaRPr lang="en-US"/>
          </a:p>
        </p:txBody>
      </p:sp>
      <p:grpSp>
        <p:nvGrpSpPr>
          <p:cNvPr id="11" name="Group 1"/>
          <p:cNvGrpSpPr>
            <a:grpSpLocks/>
          </p:cNvGrpSpPr>
          <p:nvPr/>
        </p:nvGrpSpPr>
        <p:grpSpPr bwMode="auto">
          <a:xfrm>
            <a:off x="1750011" y="53924"/>
            <a:ext cx="8884735" cy="826394"/>
            <a:chOff x="0" y="323701"/>
            <a:chExt cx="7391398" cy="289881"/>
          </a:xfrm>
        </p:grpSpPr>
        <p:sp>
          <p:nvSpPr>
            <p:cNvPr id="12" name="Rectangle 11"/>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3" name="Rectangle 12"/>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3.2. AP- Store Clustering Summery(Cluster Approval)</a:t>
              </a:r>
            </a:p>
            <a:p>
              <a:pPr algn="ctr" fontAlgn="auto">
                <a:spcBef>
                  <a:spcPts val="0"/>
                </a:spcBef>
                <a:spcAft>
                  <a:spcPts val="0"/>
                </a:spcAft>
                <a:defRPr/>
              </a:pPr>
              <a:r>
                <a:rPr lang="en-US" sz="2400" b="1" dirty="0">
                  <a:solidFill>
                    <a:srgbClr val="002060"/>
                  </a:solidFill>
                </a:rPr>
                <a:t>@Planners</a:t>
              </a:r>
              <a:endParaRPr lang="en-GB" sz="2400" b="1" dirty="0">
                <a:solidFill>
                  <a:srgbClr val="002060"/>
                </a:solidFill>
              </a:endParaRPr>
            </a:p>
          </p:txBody>
        </p:sp>
      </p:grpSp>
      <p:pic>
        <p:nvPicPr>
          <p:cNvPr id="14" name="Picture 13" descr="LND group English.jpg"/>
          <p:cNvPicPr>
            <a:picLocks noChangeAspect="1"/>
          </p:cNvPicPr>
          <p:nvPr/>
        </p:nvPicPr>
        <p:blipFill>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6467330" y="5244147"/>
            <a:ext cx="4548553" cy="1477328"/>
          </a:xfrm>
          <a:prstGeom prst="rect">
            <a:avLst/>
          </a:prstGeom>
          <a:solidFill>
            <a:schemeClr val="accent1">
              <a:lumMod val="20000"/>
              <a:lumOff val="80000"/>
            </a:schemeClr>
          </a:solidFill>
          <a:ln>
            <a:solidFill>
              <a:schemeClr val="tx1"/>
            </a:solidFill>
          </a:ln>
        </p:spPr>
        <p:txBody>
          <a:bodyPr wrap="square" rtlCol="0">
            <a:spAutoFit/>
          </a:bodyPr>
          <a:lstStyle/>
          <a:p>
            <a:r>
              <a:rPr lang="en-US" dirty="0"/>
              <a:t>Actions:</a:t>
            </a:r>
          </a:p>
          <a:p>
            <a:pPr marL="342900" indent="-342900">
              <a:buAutoNum type="arabicPeriod"/>
            </a:pPr>
            <a:r>
              <a:rPr lang="en-US" dirty="0"/>
              <a:t>User can re-assign the clusters if required</a:t>
            </a:r>
          </a:p>
          <a:p>
            <a:pPr marL="342900" indent="-342900">
              <a:buAutoNum type="arabicPeriod"/>
            </a:pPr>
            <a:r>
              <a:rPr lang="en-US" dirty="0"/>
              <a:t>and then approve the clusters: select “Approve checkbox” -&gt; click custom menu “Approve clusters”</a:t>
            </a:r>
          </a:p>
        </p:txBody>
      </p:sp>
    </p:spTree>
    <p:extLst>
      <p:ext uri="{BB962C8B-B14F-4D97-AF65-F5344CB8AC3E}">
        <p14:creationId xmlns:p14="http://schemas.microsoft.com/office/powerpoint/2010/main" val="399862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927E200-81C2-411C-8447-51B516EE3AF5}" type="slidenum">
              <a:rPr lang="en-US" smtClean="0"/>
              <a:t>32</a:t>
            </a:fld>
            <a:endParaRPr lang="en-US"/>
          </a:p>
        </p:txBody>
      </p:sp>
      <p:pic>
        <p:nvPicPr>
          <p:cNvPr id="6" name="Picture 5"/>
          <p:cNvPicPr>
            <a:picLocks noChangeAspect="1"/>
          </p:cNvPicPr>
          <p:nvPr/>
        </p:nvPicPr>
        <p:blipFill>
          <a:blip r:embed="rId2"/>
          <a:stretch>
            <a:fillRect/>
          </a:stretch>
        </p:blipFill>
        <p:spPr>
          <a:xfrm>
            <a:off x="56307" y="1652339"/>
            <a:ext cx="12079386" cy="3553321"/>
          </a:xfrm>
          <a:prstGeom prst="rect">
            <a:avLst/>
          </a:prstGeom>
        </p:spPr>
      </p:pic>
      <p:grpSp>
        <p:nvGrpSpPr>
          <p:cNvPr id="7" name="Group 1"/>
          <p:cNvGrpSpPr>
            <a:grpSpLocks/>
          </p:cNvGrpSpPr>
          <p:nvPr/>
        </p:nvGrpSpPr>
        <p:grpSpPr bwMode="auto">
          <a:xfrm>
            <a:off x="1653632" y="501649"/>
            <a:ext cx="8884735" cy="826394"/>
            <a:chOff x="0" y="323701"/>
            <a:chExt cx="7391398" cy="289881"/>
          </a:xfrm>
        </p:grpSpPr>
        <p:sp>
          <p:nvSpPr>
            <p:cNvPr id="8" name="Rectangle 7"/>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9" name="Rectangle 8"/>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3.2. AP- Store Clustering Summery(Cluster Approval)</a:t>
              </a:r>
            </a:p>
            <a:p>
              <a:pPr algn="ctr" fontAlgn="auto">
                <a:spcBef>
                  <a:spcPts val="0"/>
                </a:spcBef>
                <a:spcAft>
                  <a:spcPts val="0"/>
                </a:spcAft>
                <a:defRPr/>
              </a:pPr>
              <a:r>
                <a:rPr lang="en-US" sz="2400" b="1" dirty="0">
                  <a:solidFill>
                    <a:srgbClr val="002060"/>
                  </a:solidFill>
                </a:rPr>
                <a:t>@Planners</a:t>
              </a:r>
              <a:endParaRPr lang="en-GB" sz="2400" b="1" dirty="0">
                <a:solidFill>
                  <a:srgbClr val="002060"/>
                </a:solidFill>
              </a:endParaRPr>
            </a:p>
          </p:txBody>
        </p:sp>
      </p:grpSp>
      <p:sp>
        <p:nvSpPr>
          <p:cNvPr id="10" name="TextBox 9"/>
          <p:cNvSpPr txBox="1"/>
          <p:nvPr/>
        </p:nvSpPr>
        <p:spPr>
          <a:xfrm>
            <a:off x="778912" y="5345290"/>
            <a:ext cx="4675590" cy="1200329"/>
          </a:xfrm>
          <a:prstGeom prst="rect">
            <a:avLst/>
          </a:prstGeom>
          <a:solidFill>
            <a:schemeClr val="accent1">
              <a:lumMod val="20000"/>
              <a:lumOff val="80000"/>
            </a:schemeClr>
          </a:solidFill>
        </p:spPr>
        <p:txBody>
          <a:bodyPr wrap="square" rtlCol="0">
            <a:spAutoFit/>
          </a:bodyPr>
          <a:lstStyle/>
          <a:p>
            <a:r>
              <a:rPr lang="en-US" dirty="0"/>
              <a:t>Review KPI per Store. Alert for ROS and Depth indicates the difference of ROS/Depth for the particular store is more then 30% with the cluster.</a:t>
            </a:r>
          </a:p>
        </p:txBody>
      </p:sp>
      <p:pic>
        <p:nvPicPr>
          <p:cNvPr id="11" name="Picture 10"/>
          <p:cNvPicPr>
            <a:picLocks noChangeAspect="1"/>
          </p:cNvPicPr>
          <p:nvPr/>
        </p:nvPicPr>
        <p:blipFill>
          <a:blip r:embed="rId3"/>
          <a:stretch>
            <a:fillRect/>
          </a:stretch>
        </p:blipFill>
        <p:spPr>
          <a:xfrm>
            <a:off x="6096000" y="3803657"/>
            <a:ext cx="5982535" cy="2943636"/>
          </a:xfrm>
          <a:prstGeom prst="rect">
            <a:avLst/>
          </a:prstGeom>
        </p:spPr>
      </p:pic>
    </p:spTree>
    <p:extLst>
      <p:ext uri="{BB962C8B-B14F-4D97-AF65-F5344CB8AC3E}">
        <p14:creationId xmlns:p14="http://schemas.microsoft.com/office/powerpoint/2010/main" val="227316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b="37469"/>
          <a:stretch/>
        </p:blipFill>
        <p:spPr>
          <a:xfrm>
            <a:off x="551325" y="2143268"/>
            <a:ext cx="8059275" cy="2877180"/>
          </a:xfrm>
          <a:prstGeom prst="rect">
            <a:avLst/>
          </a:prstGeom>
        </p:spPr>
      </p:pic>
      <p:sp>
        <p:nvSpPr>
          <p:cNvPr id="5" name="Slide Number Placeholder 4"/>
          <p:cNvSpPr>
            <a:spLocks noGrp="1"/>
          </p:cNvSpPr>
          <p:nvPr>
            <p:ph type="sldNum" sz="quarter" idx="12"/>
          </p:nvPr>
        </p:nvSpPr>
        <p:spPr/>
        <p:txBody>
          <a:bodyPr/>
          <a:lstStyle/>
          <a:p>
            <a:fld id="{3927E200-81C2-411C-8447-51B516EE3AF5}" type="slidenum">
              <a:rPr lang="en-US" smtClean="0"/>
              <a:t>33</a:t>
            </a:fld>
            <a:endParaRPr lang="en-US"/>
          </a:p>
        </p:txBody>
      </p:sp>
      <p:sp>
        <p:nvSpPr>
          <p:cNvPr id="8" name="Rectangle 7"/>
          <p:cNvSpPr/>
          <p:nvPr/>
        </p:nvSpPr>
        <p:spPr>
          <a:xfrm>
            <a:off x="2461635" y="3193774"/>
            <a:ext cx="771895" cy="19745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
          <p:cNvGrpSpPr>
            <a:grpSpLocks/>
          </p:cNvGrpSpPr>
          <p:nvPr/>
        </p:nvGrpSpPr>
        <p:grpSpPr bwMode="auto">
          <a:xfrm>
            <a:off x="1750011" y="53924"/>
            <a:ext cx="8884735" cy="826394"/>
            <a:chOff x="0" y="323701"/>
            <a:chExt cx="7391398" cy="289881"/>
          </a:xfrm>
        </p:grpSpPr>
        <p:sp>
          <p:nvSpPr>
            <p:cNvPr id="12" name="Rectangle 11"/>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3" name="Rectangle 12"/>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3.2. AP- Store Clustering Summery(Cluster Approval)</a:t>
              </a:r>
              <a:endParaRPr lang="en-GB" sz="2400" b="1" dirty="0">
                <a:solidFill>
                  <a:srgbClr val="002060"/>
                </a:solidFill>
              </a:endParaRPr>
            </a:p>
          </p:txBody>
        </p:sp>
      </p:grpSp>
      <p:pic>
        <p:nvPicPr>
          <p:cNvPr id="14" name="Picture 13"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2024963" y="1479518"/>
            <a:ext cx="4972249" cy="923330"/>
          </a:xfrm>
          <a:prstGeom prst="rect">
            <a:avLst/>
          </a:prstGeom>
          <a:solidFill>
            <a:schemeClr val="accent1">
              <a:lumMod val="20000"/>
              <a:lumOff val="80000"/>
            </a:schemeClr>
          </a:solidFill>
        </p:spPr>
        <p:txBody>
          <a:bodyPr wrap="square" rtlCol="0">
            <a:spAutoFit/>
          </a:bodyPr>
          <a:lstStyle/>
          <a:p>
            <a:r>
              <a:rPr lang="en-US" dirty="0"/>
              <a:t>User can re-assign performance group before approval. The final cluster assignment will be changed accordingly.</a:t>
            </a:r>
          </a:p>
        </p:txBody>
      </p:sp>
      <p:pic>
        <p:nvPicPr>
          <p:cNvPr id="22" name="Picture 21"/>
          <p:cNvPicPr>
            <a:picLocks noChangeAspect="1"/>
          </p:cNvPicPr>
          <p:nvPr/>
        </p:nvPicPr>
        <p:blipFill>
          <a:blip r:embed="rId4"/>
          <a:stretch>
            <a:fillRect/>
          </a:stretch>
        </p:blipFill>
        <p:spPr>
          <a:xfrm>
            <a:off x="9452965" y="3140520"/>
            <a:ext cx="1371600" cy="561975"/>
          </a:xfrm>
          <a:prstGeom prst="rect">
            <a:avLst/>
          </a:prstGeom>
        </p:spPr>
      </p:pic>
      <p:pic>
        <p:nvPicPr>
          <p:cNvPr id="2" name="Picture 1"/>
          <p:cNvPicPr>
            <a:picLocks noChangeAspect="1"/>
          </p:cNvPicPr>
          <p:nvPr/>
        </p:nvPicPr>
        <p:blipFill>
          <a:blip r:embed="rId5"/>
          <a:stretch>
            <a:fillRect/>
          </a:stretch>
        </p:blipFill>
        <p:spPr>
          <a:xfrm>
            <a:off x="8714579" y="3782507"/>
            <a:ext cx="2848373" cy="2543530"/>
          </a:xfrm>
          <a:prstGeom prst="rect">
            <a:avLst/>
          </a:prstGeom>
        </p:spPr>
      </p:pic>
      <p:sp>
        <p:nvSpPr>
          <p:cNvPr id="18" name="Rectangle 17"/>
          <p:cNvSpPr/>
          <p:nvPr/>
        </p:nvSpPr>
        <p:spPr>
          <a:xfrm>
            <a:off x="11145842" y="4648007"/>
            <a:ext cx="415915" cy="3724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704640" y="1681603"/>
            <a:ext cx="3331647" cy="923330"/>
          </a:xfrm>
          <a:prstGeom prst="rect">
            <a:avLst/>
          </a:prstGeom>
          <a:solidFill>
            <a:schemeClr val="accent1">
              <a:lumMod val="20000"/>
              <a:lumOff val="80000"/>
            </a:schemeClr>
          </a:solidFill>
        </p:spPr>
        <p:txBody>
          <a:bodyPr wrap="square" rtlCol="0">
            <a:spAutoFit/>
          </a:bodyPr>
          <a:lstStyle/>
          <a:p>
            <a:r>
              <a:rPr lang="en-US" dirty="0"/>
              <a:t>Select Approve check box at all location level and Click Actions </a:t>
            </a:r>
            <a:r>
              <a:rPr lang="en-US" dirty="0">
                <a:sym typeface="Wingdings" panose="05000000000000000000" pitchFamily="2" charset="2"/>
              </a:rPr>
              <a:t> Approve Clusters</a:t>
            </a:r>
            <a:endParaRPr lang="en-US" dirty="0"/>
          </a:p>
        </p:txBody>
      </p:sp>
    </p:spTree>
    <p:extLst>
      <p:ext uri="{BB962C8B-B14F-4D97-AF65-F5344CB8AC3E}">
        <p14:creationId xmlns:p14="http://schemas.microsoft.com/office/powerpoint/2010/main" val="3036384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032951" y="1072497"/>
            <a:ext cx="2998930" cy="1714739"/>
          </a:xfrm>
          <a:prstGeom prst="rect">
            <a:avLst/>
          </a:prstGeom>
        </p:spPr>
      </p:pic>
      <p:sp>
        <p:nvSpPr>
          <p:cNvPr id="3" name="Slide Number Placeholder 2"/>
          <p:cNvSpPr>
            <a:spLocks noGrp="1"/>
          </p:cNvSpPr>
          <p:nvPr>
            <p:ph type="sldNum" sz="quarter" idx="12"/>
          </p:nvPr>
        </p:nvSpPr>
        <p:spPr/>
        <p:txBody>
          <a:bodyPr/>
          <a:lstStyle/>
          <a:p>
            <a:fld id="{3927E200-81C2-411C-8447-51B516EE3AF5}" type="slidenum">
              <a:rPr lang="en-US" smtClean="0"/>
              <a:t>34</a:t>
            </a:fld>
            <a:endParaRPr lang="en-US"/>
          </a:p>
        </p:txBody>
      </p:sp>
      <p:grpSp>
        <p:nvGrpSpPr>
          <p:cNvPr id="10" name="Group 1"/>
          <p:cNvGrpSpPr>
            <a:grpSpLocks/>
          </p:cNvGrpSpPr>
          <p:nvPr/>
        </p:nvGrpSpPr>
        <p:grpSpPr bwMode="auto">
          <a:xfrm>
            <a:off x="1750011" y="152400"/>
            <a:ext cx="8884735" cy="826394"/>
            <a:chOff x="0" y="323701"/>
            <a:chExt cx="7391398" cy="289881"/>
          </a:xfrm>
        </p:grpSpPr>
        <p:sp>
          <p:nvSpPr>
            <p:cNvPr id="11" name="Rectangle 10"/>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2" name="Rectangle 11"/>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2.3.AP- Parameter Setup (Store Quantity Parameters )</a:t>
              </a:r>
            </a:p>
            <a:p>
              <a:pPr algn="ctr" fontAlgn="auto">
                <a:spcBef>
                  <a:spcPts val="0"/>
                </a:spcBef>
                <a:spcAft>
                  <a:spcPts val="0"/>
                </a:spcAft>
                <a:defRPr/>
              </a:pPr>
              <a:r>
                <a:rPr lang="en-US" sz="2400" b="1" dirty="0">
                  <a:solidFill>
                    <a:srgbClr val="002060"/>
                  </a:solidFill>
                </a:rPr>
                <a:t>@Admin</a:t>
              </a:r>
              <a:endParaRPr lang="en-GB" sz="2400" b="1" dirty="0">
                <a:solidFill>
                  <a:srgbClr val="002060"/>
                </a:solidFill>
              </a:endParaRPr>
            </a:p>
          </p:txBody>
        </p:sp>
      </p:grpSp>
      <p:pic>
        <p:nvPicPr>
          <p:cNvPr id="13" name="Picture 12"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129488" y="1030293"/>
            <a:ext cx="3790950" cy="4723392"/>
          </a:xfrm>
          <a:prstGeom prst="rect">
            <a:avLst/>
          </a:prstGeom>
        </p:spPr>
      </p:pic>
      <p:pic>
        <p:nvPicPr>
          <p:cNvPr id="6" name="Picture 5"/>
          <p:cNvPicPr>
            <a:picLocks noChangeAspect="1"/>
          </p:cNvPicPr>
          <p:nvPr/>
        </p:nvPicPr>
        <p:blipFill>
          <a:blip r:embed="rId5"/>
          <a:stretch>
            <a:fillRect/>
          </a:stretch>
        </p:blipFill>
        <p:spPr>
          <a:xfrm>
            <a:off x="7308052" y="1030293"/>
            <a:ext cx="4619625" cy="4581999"/>
          </a:xfrm>
          <a:prstGeom prst="rect">
            <a:avLst/>
          </a:prstGeom>
        </p:spPr>
      </p:pic>
      <p:sp>
        <p:nvSpPr>
          <p:cNvPr id="14" name="TextBox 13"/>
          <p:cNvSpPr txBox="1"/>
          <p:nvPr/>
        </p:nvSpPr>
        <p:spPr>
          <a:xfrm>
            <a:off x="3041451" y="2947349"/>
            <a:ext cx="4346511" cy="646331"/>
          </a:xfrm>
          <a:prstGeom prst="rect">
            <a:avLst/>
          </a:prstGeom>
          <a:solidFill>
            <a:schemeClr val="accent1">
              <a:lumMod val="20000"/>
              <a:lumOff val="80000"/>
            </a:schemeClr>
          </a:solidFill>
          <a:ln>
            <a:solidFill>
              <a:schemeClr val="tx1"/>
            </a:solidFill>
          </a:ln>
        </p:spPr>
        <p:txBody>
          <a:bodyPr wrap="square" rtlCol="0">
            <a:spAutoFit/>
          </a:bodyPr>
          <a:lstStyle/>
          <a:p>
            <a:r>
              <a:rPr lang="en-US" dirty="0">
                <a:highlight>
                  <a:srgbClr val="FFFF00"/>
                </a:highlight>
              </a:rPr>
              <a:t>Note: WB can be used after clusters are approved.</a:t>
            </a:r>
          </a:p>
        </p:txBody>
      </p:sp>
      <p:sp>
        <p:nvSpPr>
          <p:cNvPr id="15" name="TextBox 14"/>
          <p:cNvSpPr txBox="1"/>
          <p:nvPr/>
        </p:nvSpPr>
        <p:spPr>
          <a:xfrm>
            <a:off x="2299915" y="3900669"/>
            <a:ext cx="4981929" cy="2862322"/>
          </a:xfrm>
          <a:prstGeom prst="rect">
            <a:avLst/>
          </a:prstGeom>
          <a:solidFill>
            <a:schemeClr val="accent1">
              <a:lumMod val="20000"/>
              <a:lumOff val="80000"/>
            </a:schemeClr>
          </a:solidFill>
          <a:ln>
            <a:solidFill>
              <a:schemeClr val="tx1"/>
            </a:solidFill>
          </a:ln>
        </p:spPr>
        <p:txBody>
          <a:bodyPr wrap="square" rtlCol="0">
            <a:spAutoFit/>
          </a:bodyPr>
          <a:lstStyle/>
          <a:p>
            <a:r>
              <a:rPr lang="en-US" dirty="0"/>
              <a:t>Actions: </a:t>
            </a:r>
          </a:p>
          <a:p>
            <a:pPr marL="342900" indent="-342900">
              <a:buAutoNum type="arabicPeriod"/>
            </a:pPr>
            <a:r>
              <a:rPr lang="en-US" dirty="0"/>
              <a:t>1. User needs to define Min Buy Qty and Initial Allocation Qty</a:t>
            </a:r>
          </a:p>
          <a:p>
            <a:r>
              <a:rPr lang="en-US" dirty="0"/>
              <a:t>2. In order to set Product Grade:</a:t>
            </a:r>
          </a:p>
          <a:p>
            <a:r>
              <a:rPr lang="en-US" dirty="0"/>
              <a:t>2.1  click Initialize. The AVG grade is seeded with Depth from “Options/Quantity calculation” workbook.</a:t>
            </a:r>
          </a:p>
          <a:p>
            <a:r>
              <a:rPr lang="en-US" dirty="0"/>
              <a:t>2.2. Fill in Style Grade %, click custom menu “Recalculate” and system will recalculate Grade based on % filled in. </a:t>
            </a:r>
          </a:p>
        </p:txBody>
      </p:sp>
    </p:spTree>
    <p:extLst>
      <p:ext uri="{BB962C8B-B14F-4D97-AF65-F5344CB8AC3E}">
        <p14:creationId xmlns:p14="http://schemas.microsoft.com/office/powerpoint/2010/main" val="3258031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219924" y="17055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AP – Option </a:t>
              </a:r>
              <a:r>
                <a:rPr kumimoji="0" lang="en-US" sz="2400" b="1" i="0" u="none" strike="noStrike" kern="1200" cap="none" spc="0" normalizeH="0" baseline="0" noProof="0" dirty="0" err="1">
                  <a:ln>
                    <a:noFill/>
                  </a:ln>
                  <a:solidFill>
                    <a:prstClr val="white"/>
                  </a:solidFill>
                  <a:effectLst/>
                  <a:uLnTx/>
                  <a:uFillTx/>
                  <a:latin typeface="Calibri" panose="020F0502020204030204"/>
                  <a:ea typeface="+mn-ea"/>
                  <a:cs typeface="+mn-cs"/>
                </a:rPr>
                <a:t>Qty</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ubtitle 2"/>
          <p:cNvSpPr>
            <a:spLocks noGrp="1"/>
          </p:cNvSpPr>
          <p:nvPr>
            <p:ph type="subTitle" idx="1"/>
          </p:nvPr>
        </p:nvSpPr>
        <p:spPr>
          <a:xfrm>
            <a:off x="503212" y="1671718"/>
            <a:ext cx="8627535" cy="3205082"/>
          </a:xfrm>
        </p:spPr>
        <p:txBody>
          <a:bodyPr>
            <a:normAutofit/>
          </a:bodyPr>
          <a:lstStyle/>
          <a:p>
            <a:pPr algn="l"/>
            <a:r>
              <a:rPr lang="en-US" sz="4000" b="1" dirty="0">
                <a:solidFill>
                  <a:schemeClr val="accent1">
                    <a:lumMod val="75000"/>
                  </a:schemeClr>
                </a:solidFill>
              </a:rPr>
              <a:t>Have we completed our Option </a:t>
            </a:r>
            <a:r>
              <a:rPr lang="en-US" sz="4000" b="1" dirty="0" err="1">
                <a:solidFill>
                  <a:schemeClr val="accent1">
                    <a:lumMod val="75000"/>
                  </a:schemeClr>
                </a:solidFill>
              </a:rPr>
              <a:t>Qty</a:t>
            </a:r>
            <a:r>
              <a:rPr lang="en-US" sz="4000" b="1" dirty="0">
                <a:solidFill>
                  <a:schemeClr val="accent1">
                    <a:lumMod val="75000"/>
                  </a:schemeClr>
                </a:solidFill>
              </a:rPr>
              <a:t> Plan?</a:t>
            </a:r>
          </a:p>
          <a:p>
            <a:pPr algn="l"/>
            <a:endParaRPr lang="en-US" sz="4000" b="1" dirty="0">
              <a:solidFill>
                <a:schemeClr val="accent1">
                  <a:lumMod val="75000"/>
                </a:schemeClr>
              </a:solidFill>
            </a:endParaRPr>
          </a:p>
        </p:txBody>
      </p:sp>
      <p:pic>
        <p:nvPicPr>
          <p:cNvPr id="9218" name="Picture 2" descr="Image result for op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0548" y="2476494"/>
            <a:ext cx="3810000" cy="2857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extLst/>
          </p:nvPr>
        </p:nvGraphicFramePr>
        <p:xfrm>
          <a:off x="5638800" y="3041650"/>
          <a:ext cx="914400" cy="771525"/>
        </p:xfrm>
        <a:graphic>
          <a:graphicData uri="http://schemas.openxmlformats.org/presentationml/2006/ole">
            <mc:AlternateContent xmlns:mc="http://schemas.openxmlformats.org/markup-compatibility/2006">
              <mc:Choice xmlns:v="urn:schemas-microsoft-com:vml" Requires="v">
                <p:oleObj spid="_x0000_s6189" name="Document" showAsIcon="1" r:id="rId5" imgW="914400" imgH="771480" progId="Word.Document.12">
                  <p:embed/>
                </p:oleObj>
              </mc:Choice>
              <mc:Fallback>
                <p:oleObj name="Document" showAsIcon="1" r:id="rId5" imgW="914400" imgH="771480" progId="Word.Document.12">
                  <p:embed/>
                  <p:pic>
                    <p:nvPicPr>
                      <p:cNvPr id="3" name="Object 2"/>
                      <p:cNvPicPr/>
                      <p:nvPr/>
                    </p:nvPicPr>
                    <p:blipFill>
                      <a:blip r:embed="rId6"/>
                      <a:stretch>
                        <a:fillRect/>
                      </a:stretch>
                    </p:blipFill>
                    <p:spPr>
                      <a:xfrm>
                        <a:off x="5638800" y="304165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657742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7776" y="1394048"/>
            <a:ext cx="3305175" cy="2343150"/>
          </a:xfrm>
          <a:prstGeom prst="rect">
            <a:avLst/>
          </a:prstGeom>
        </p:spPr>
      </p:pic>
      <p:pic>
        <p:nvPicPr>
          <p:cNvPr id="15" name="Picture 14"/>
          <p:cNvPicPr/>
          <p:nvPr/>
        </p:nvPicPr>
        <p:blipFill>
          <a:blip r:embed="rId3"/>
          <a:stretch>
            <a:fillRect/>
          </a:stretch>
        </p:blipFill>
        <p:spPr>
          <a:xfrm>
            <a:off x="2425149" y="1021679"/>
            <a:ext cx="9395790" cy="5554528"/>
          </a:xfrm>
          <a:prstGeom prst="rect">
            <a:avLst/>
          </a:prstGeom>
        </p:spPr>
      </p:pic>
      <p:sp>
        <p:nvSpPr>
          <p:cNvPr id="4" name="Slide Number Placeholder 3"/>
          <p:cNvSpPr>
            <a:spLocks noGrp="1"/>
          </p:cNvSpPr>
          <p:nvPr>
            <p:ph type="sldNum" sz="quarter" idx="12"/>
          </p:nvPr>
        </p:nvSpPr>
        <p:spPr>
          <a:xfrm>
            <a:off x="10709560" y="6356350"/>
            <a:ext cx="644240" cy="365125"/>
          </a:xfrm>
        </p:spPr>
        <p:txBody>
          <a:bodyPr/>
          <a:lstStyle/>
          <a:p>
            <a:fld id="{3927E200-81C2-411C-8447-51B516EE3AF5}" type="slidenum">
              <a:rPr lang="en-US" smtClean="0"/>
              <a:t>36</a:t>
            </a:fld>
            <a:endParaRPr lang="en-US"/>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3.3. AP- Option _ Quantity _ Assortment(#Options/Depth)</a:t>
              </a:r>
            </a:p>
            <a:p>
              <a:pPr algn="ctr" fontAlgn="auto">
                <a:spcBef>
                  <a:spcPts val="0"/>
                </a:spcBef>
                <a:spcAft>
                  <a:spcPts val="0"/>
                </a:spcAft>
                <a:defRPr/>
              </a:pPr>
              <a:r>
                <a:rPr lang="en-US" sz="2400" b="1" dirty="0">
                  <a:solidFill>
                    <a:srgbClr val="002060"/>
                  </a:solidFill>
                </a:rPr>
                <a:t>@Planners</a:t>
              </a:r>
              <a:endParaRPr lang="en-GB" sz="2400" b="1" dirty="0">
                <a:solidFill>
                  <a:srgbClr val="002060"/>
                </a:solidFill>
              </a:endParaRPr>
            </a:p>
          </p:txBody>
        </p:sp>
      </p:grpSp>
      <p:pic>
        <p:nvPicPr>
          <p:cNvPr id="12" name="Picture 11" descr="LND group English.jpg"/>
          <p:cNvPicPr>
            <a:picLocks noChangeAspect="1"/>
          </p:cNvPicPr>
          <p:nvPr/>
        </p:nvPicPr>
        <p:blipFill>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217776" y="5583376"/>
            <a:ext cx="4699704" cy="584775"/>
          </a:xfrm>
          <a:prstGeom prst="rect">
            <a:avLst/>
          </a:prstGeom>
          <a:solidFill>
            <a:schemeClr val="accent1">
              <a:lumMod val="20000"/>
              <a:lumOff val="80000"/>
            </a:schemeClr>
          </a:solidFill>
          <a:ln>
            <a:solidFill>
              <a:schemeClr val="tx1"/>
            </a:solidFill>
          </a:ln>
        </p:spPr>
        <p:txBody>
          <a:bodyPr wrap="square" rtlCol="0">
            <a:spAutoFit/>
          </a:bodyPr>
          <a:lstStyle/>
          <a:p>
            <a:r>
              <a:rPr lang="en-US" sz="1600" dirty="0"/>
              <a:t>1. Click from custom menu “Actions” </a:t>
            </a:r>
            <a:r>
              <a:rPr lang="en-US" sz="1600" dirty="0">
                <a:sym typeface="Wingdings" panose="05000000000000000000" pitchFamily="2" charset="2"/>
              </a:rPr>
              <a:t></a:t>
            </a:r>
            <a:r>
              <a:rPr lang="en-US" sz="1600" dirty="0"/>
              <a:t> “0.Initialise”,  to initialize/load the data</a:t>
            </a:r>
          </a:p>
        </p:txBody>
      </p:sp>
      <p:sp>
        <p:nvSpPr>
          <p:cNvPr id="18" name="TextBox 17"/>
          <p:cNvSpPr txBox="1"/>
          <p:nvPr/>
        </p:nvSpPr>
        <p:spPr>
          <a:xfrm>
            <a:off x="7993546" y="1249758"/>
            <a:ext cx="3546740" cy="338554"/>
          </a:xfrm>
          <a:prstGeom prst="rect">
            <a:avLst/>
          </a:prstGeom>
          <a:solidFill>
            <a:schemeClr val="accent1">
              <a:lumMod val="20000"/>
              <a:lumOff val="80000"/>
            </a:schemeClr>
          </a:solidFill>
          <a:ln>
            <a:solidFill>
              <a:schemeClr val="tx1"/>
            </a:solidFill>
          </a:ln>
        </p:spPr>
        <p:txBody>
          <a:bodyPr wrap="none" rtlCol="0">
            <a:spAutoFit/>
          </a:bodyPr>
          <a:lstStyle/>
          <a:p>
            <a:r>
              <a:rPr lang="en-US" sz="1600" dirty="0"/>
              <a:t>Filtering button to hide unused clusters. </a:t>
            </a:r>
          </a:p>
        </p:txBody>
      </p:sp>
      <p:cxnSp>
        <p:nvCxnSpPr>
          <p:cNvPr id="19" name="Straight Arrow Connector 18"/>
          <p:cNvCxnSpPr>
            <a:endCxn id="18" idx="1"/>
          </p:cNvCxnSpPr>
          <p:nvPr/>
        </p:nvCxnSpPr>
        <p:spPr>
          <a:xfrm flipV="1">
            <a:off x="4306957" y="1419035"/>
            <a:ext cx="3686589" cy="1692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21703" y="5992374"/>
            <a:ext cx="5213498" cy="584775"/>
          </a:xfrm>
          <a:prstGeom prst="rect">
            <a:avLst/>
          </a:prstGeom>
          <a:solidFill>
            <a:schemeClr val="accent1">
              <a:lumMod val="20000"/>
              <a:lumOff val="80000"/>
            </a:schemeClr>
          </a:solidFill>
          <a:ln>
            <a:solidFill>
              <a:schemeClr val="tx1"/>
            </a:solidFill>
          </a:ln>
        </p:spPr>
        <p:txBody>
          <a:bodyPr wrap="square" rtlCol="0">
            <a:spAutoFit/>
          </a:bodyPr>
          <a:lstStyle/>
          <a:p>
            <a:r>
              <a:rPr lang="en-US" sz="1600" dirty="0">
                <a:highlight>
                  <a:srgbClr val="FFFF00"/>
                </a:highlight>
              </a:rPr>
              <a:t>2. Click Actions</a:t>
            </a:r>
            <a:r>
              <a:rPr lang="en-US" sz="1600" dirty="0">
                <a:highlight>
                  <a:srgbClr val="FFFF00"/>
                </a:highlight>
                <a:sym typeface="Wingdings" panose="05000000000000000000" pitchFamily="2" charset="2"/>
              </a:rPr>
              <a:t> Normalize Prod life cycle </a:t>
            </a:r>
            <a:r>
              <a:rPr lang="en-US" sz="1600" dirty="0" err="1">
                <a:highlight>
                  <a:srgbClr val="FFFF00"/>
                </a:highlight>
                <a:sym typeface="Wingdings" panose="05000000000000000000" pitchFamily="2" charset="2"/>
              </a:rPr>
              <a:t>contr</a:t>
            </a:r>
            <a:r>
              <a:rPr lang="en-US" sz="1600" dirty="0">
                <a:highlight>
                  <a:srgbClr val="FFFF00"/>
                </a:highlight>
                <a:sym typeface="Wingdings" panose="05000000000000000000" pitchFamily="2" charset="2"/>
              </a:rPr>
              <a:t>%  to avoid split error Alert (Store Bud </a:t>
            </a:r>
            <a:r>
              <a:rPr lang="en-US" sz="1600" dirty="0" err="1">
                <a:highlight>
                  <a:srgbClr val="FFFF00"/>
                </a:highlight>
                <a:sym typeface="Wingdings" panose="05000000000000000000" pitchFamily="2" charset="2"/>
              </a:rPr>
              <a:t>Recpt</a:t>
            </a:r>
            <a:r>
              <a:rPr lang="en-US" sz="1600" dirty="0">
                <a:highlight>
                  <a:srgbClr val="FFFF00"/>
                </a:highlight>
                <a:sym typeface="Wingdings" panose="05000000000000000000" pitchFamily="2" charset="2"/>
              </a:rPr>
              <a:t>. U Vs Ty </a:t>
            </a:r>
            <a:r>
              <a:rPr lang="en-US" sz="1600" dirty="0" err="1">
                <a:highlight>
                  <a:srgbClr val="FFFF00"/>
                </a:highlight>
                <a:sym typeface="Wingdings" panose="05000000000000000000" pitchFamily="2" charset="2"/>
              </a:rPr>
              <a:t>Recpt</a:t>
            </a:r>
            <a:r>
              <a:rPr lang="en-US" sz="1600" dirty="0">
                <a:highlight>
                  <a:srgbClr val="FFFF00"/>
                </a:highlight>
                <a:sym typeface="Wingdings" panose="05000000000000000000" pitchFamily="2" charset="2"/>
              </a:rPr>
              <a:t>. Import U) </a:t>
            </a:r>
            <a:endParaRPr lang="en-US" sz="1600" dirty="0">
              <a:highlight>
                <a:srgbClr val="FFFF00"/>
              </a:highlight>
            </a:endParaRPr>
          </a:p>
        </p:txBody>
      </p:sp>
      <p:sp>
        <p:nvSpPr>
          <p:cNvPr id="16" name="TextBox 15"/>
          <p:cNvSpPr txBox="1"/>
          <p:nvPr/>
        </p:nvSpPr>
        <p:spPr>
          <a:xfrm>
            <a:off x="217776" y="4152452"/>
            <a:ext cx="5503927" cy="1323439"/>
          </a:xfrm>
          <a:prstGeom prst="rect">
            <a:avLst/>
          </a:prstGeom>
          <a:solidFill>
            <a:schemeClr val="accent1">
              <a:lumMod val="20000"/>
              <a:lumOff val="80000"/>
            </a:schemeClr>
          </a:solidFill>
        </p:spPr>
        <p:txBody>
          <a:bodyPr wrap="square" rtlCol="0">
            <a:spAutoFit/>
          </a:bodyPr>
          <a:lstStyle/>
          <a:p>
            <a:r>
              <a:rPr lang="en-US" sz="1600" dirty="0">
                <a:highlight>
                  <a:srgbClr val="FFFF00"/>
                </a:highlight>
              </a:rPr>
              <a:t>Contribution% of Basics will be fixed at the same level as MFP Contribution % always, by system. User can change  </a:t>
            </a:r>
            <a:r>
              <a:rPr lang="en-US" sz="1600" dirty="0" err="1">
                <a:highlight>
                  <a:srgbClr val="FFFF00"/>
                </a:highlight>
              </a:rPr>
              <a:t>contr</a:t>
            </a:r>
            <a:r>
              <a:rPr lang="en-US" sz="1600" dirty="0">
                <a:highlight>
                  <a:srgbClr val="FFFF00"/>
                </a:highlight>
              </a:rPr>
              <a:t>% at All Cluster level for only Fashion and Seasonal Basics. AS Receipt U will be divided by </a:t>
            </a:r>
            <a:r>
              <a:rPr lang="en-US" sz="1600" dirty="0" err="1">
                <a:highlight>
                  <a:srgbClr val="FFFF00"/>
                </a:highlight>
              </a:rPr>
              <a:t>contr</a:t>
            </a:r>
            <a:r>
              <a:rPr lang="en-US" sz="1600" dirty="0">
                <a:highlight>
                  <a:srgbClr val="FFFF00"/>
                </a:highlight>
              </a:rPr>
              <a:t>%  of Lifecycle type.</a:t>
            </a:r>
          </a:p>
          <a:p>
            <a:endParaRPr lang="en-US" sz="1600" dirty="0">
              <a:highlight>
                <a:srgbClr val="FFFF00"/>
              </a:highlight>
            </a:endParaRPr>
          </a:p>
        </p:txBody>
      </p:sp>
      <p:sp>
        <p:nvSpPr>
          <p:cNvPr id="22" name="TextBox 21"/>
          <p:cNvSpPr txBox="1"/>
          <p:nvPr/>
        </p:nvSpPr>
        <p:spPr>
          <a:xfrm>
            <a:off x="5103092" y="2868234"/>
            <a:ext cx="6228052" cy="338554"/>
          </a:xfrm>
          <a:prstGeom prst="rect">
            <a:avLst/>
          </a:prstGeom>
          <a:solidFill>
            <a:schemeClr val="accent1">
              <a:lumMod val="20000"/>
              <a:lumOff val="80000"/>
            </a:schemeClr>
          </a:solidFill>
          <a:ln>
            <a:solidFill>
              <a:schemeClr val="tx1"/>
            </a:solidFill>
          </a:ln>
        </p:spPr>
        <p:txBody>
          <a:bodyPr wrap="none" rtlCol="0">
            <a:spAutoFit/>
          </a:bodyPr>
          <a:lstStyle/>
          <a:p>
            <a:r>
              <a:rPr lang="en-US" sz="1600" dirty="0">
                <a:highlight>
                  <a:srgbClr val="FFFF00"/>
                </a:highlight>
              </a:rPr>
              <a:t>Basic Vs other life cycle type split will be based on Pre-</a:t>
            </a:r>
            <a:r>
              <a:rPr lang="en-US" sz="1600" dirty="0" err="1">
                <a:highlight>
                  <a:srgbClr val="FFFF00"/>
                </a:highlight>
              </a:rPr>
              <a:t>Ssn</a:t>
            </a:r>
            <a:r>
              <a:rPr lang="en-US" sz="1600" dirty="0">
                <a:highlight>
                  <a:srgbClr val="FFFF00"/>
                </a:highlight>
              </a:rPr>
              <a:t> Receipt U split</a:t>
            </a:r>
          </a:p>
        </p:txBody>
      </p:sp>
    </p:spTree>
    <p:extLst>
      <p:ext uri="{BB962C8B-B14F-4D97-AF65-F5344CB8AC3E}">
        <p14:creationId xmlns:p14="http://schemas.microsoft.com/office/powerpoint/2010/main" val="419240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111344" y="6356350"/>
            <a:ext cx="685805" cy="365125"/>
          </a:xfrm>
        </p:spPr>
        <p:txBody>
          <a:bodyPr/>
          <a:lstStyle/>
          <a:p>
            <a:fld id="{3927E200-81C2-411C-8447-51B516EE3AF5}" type="slidenum">
              <a:rPr lang="en-US" smtClean="0"/>
              <a:t>37</a:t>
            </a:fld>
            <a:endParaRPr lang="en-US"/>
          </a:p>
        </p:txBody>
      </p:sp>
      <p:grpSp>
        <p:nvGrpSpPr>
          <p:cNvPr id="7" name="Group 1"/>
          <p:cNvGrpSpPr>
            <a:grpSpLocks/>
          </p:cNvGrpSpPr>
          <p:nvPr/>
        </p:nvGrpSpPr>
        <p:grpSpPr bwMode="auto">
          <a:xfrm>
            <a:off x="1750011" y="152400"/>
            <a:ext cx="8884735" cy="826394"/>
            <a:chOff x="0" y="323701"/>
            <a:chExt cx="7391398" cy="289881"/>
          </a:xfrm>
        </p:grpSpPr>
        <p:sp>
          <p:nvSpPr>
            <p:cNvPr id="8" name="Rectangle 7"/>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9" name="Rectangle 8"/>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3.3. AP- Option _ Quantity _ Assortment(#Options/Depth)</a:t>
              </a:r>
              <a:endParaRPr lang="en-GB" sz="2400" b="1" dirty="0">
                <a:solidFill>
                  <a:srgbClr val="002060"/>
                </a:solidFill>
              </a:endParaRPr>
            </a:p>
          </p:txBody>
        </p:sp>
      </p:grpSp>
      <p:pic>
        <p:nvPicPr>
          <p:cNvPr id="10" name="Picture 9"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925145" y="1120137"/>
            <a:ext cx="4321815" cy="369332"/>
          </a:xfrm>
          <a:prstGeom prst="rect">
            <a:avLst/>
          </a:prstGeom>
          <a:noFill/>
        </p:spPr>
        <p:txBody>
          <a:bodyPr wrap="square" rtlCol="0">
            <a:spAutoFit/>
          </a:bodyPr>
          <a:lstStyle/>
          <a:p>
            <a:r>
              <a:rPr lang="en-US" dirty="0"/>
              <a:t>Options _ Quantity _ Plan (Theoretical Plan)</a:t>
            </a:r>
          </a:p>
        </p:txBody>
      </p:sp>
      <p:sp>
        <p:nvSpPr>
          <p:cNvPr id="12" name="TextBox 11"/>
          <p:cNvSpPr txBox="1"/>
          <p:nvPr/>
        </p:nvSpPr>
        <p:spPr>
          <a:xfrm>
            <a:off x="5964865" y="5337836"/>
            <a:ext cx="6007395" cy="923330"/>
          </a:xfrm>
          <a:prstGeom prst="rect">
            <a:avLst/>
          </a:prstGeom>
          <a:solidFill>
            <a:schemeClr val="accent1">
              <a:lumMod val="20000"/>
              <a:lumOff val="80000"/>
            </a:schemeClr>
          </a:solidFill>
        </p:spPr>
        <p:txBody>
          <a:bodyPr wrap="square" rtlCol="0">
            <a:spAutoFit/>
          </a:bodyPr>
          <a:lstStyle/>
          <a:p>
            <a:endParaRPr lang="en-US" dirty="0">
              <a:highlight>
                <a:srgbClr val="FFFF00"/>
              </a:highlight>
            </a:endParaRPr>
          </a:p>
          <a:p>
            <a:r>
              <a:rPr lang="en-US" dirty="0">
                <a:highlight>
                  <a:srgbClr val="FFFF00"/>
                </a:highlight>
              </a:rPr>
              <a:t>Depth Ideal U= (ROS Override*Lifespan)/Sell Thru%</a:t>
            </a:r>
          </a:p>
          <a:p>
            <a:r>
              <a:rPr lang="en-US" dirty="0" err="1">
                <a:highlight>
                  <a:srgbClr val="FFFF00"/>
                </a:highlight>
              </a:rPr>
              <a:t>Nbr</a:t>
            </a:r>
            <a:r>
              <a:rPr lang="en-US" dirty="0">
                <a:highlight>
                  <a:srgbClr val="FFFF00"/>
                </a:highlight>
              </a:rPr>
              <a:t> Options Budget = TY Receipts U/ Str Count / Depth Ideal U</a:t>
            </a:r>
            <a:endParaRPr lang="en-US" dirty="0">
              <a:highlight>
                <a:srgbClr val="00FFFF"/>
              </a:highlight>
            </a:endParaRPr>
          </a:p>
        </p:txBody>
      </p:sp>
      <p:pic>
        <p:nvPicPr>
          <p:cNvPr id="2" name="Picture 1"/>
          <p:cNvPicPr>
            <a:picLocks noChangeAspect="1"/>
          </p:cNvPicPr>
          <p:nvPr/>
        </p:nvPicPr>
        <p:blipFill>
          <a:blip r:embed="rId3"/>
          <a:stretch>
            <a:fillRect/>
          </a:stretch>
        </p:blipFill>
        <p:spPr>
          <a:xfrm>
            <a:off x="455956" y="2014864"/>
            <a:ext cx="10678800" cy="3227279"/>
          </a:xfrm>
          <a:prstGeom prst="rect">
            <a:avLst/>
          </a:prstGeom>
        </p:spPr>
      </p:pic>
      <p:sp>
        <p:nvSpPr>
          <p:cNvPr id="15" name="Rectangle 14"/>
          <p:cNvSpPr/>
          <p:nvPr/>
        </p:nvSpPr>
        <p:spPr>
          <a:xfrm>
            <a:off x="3211032" y="2636874"/>
            <a:ext cx="1796903" cy="21265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007935" y="2636874"/>
            <a:ext cx="510364" cy="21731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315202" y="2636874"/>
            <a:ext cx="723012" cy="21731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455956" y="1025432"/>
            <a:ext cx="1905266" cy="943107"/>
          </a:xfrm>
          <a:prstGeom prst="rect">
            <a:avLst/>
          </a:prstGeom>
        </p:spPr>
      </p:pic>
      <p:sp>
        <p:nvSpPr>
          <p:cNvPr id="18" name="Rectangle 17"/>
          <p:cNvSpPr/>
          <p:nvPr/>
        </p:nvSpPr>
        <p:spPr>
          <a:xfrm>
            <a:off x="477221" y="1183350"/>
            <a:ext cx="1822693" cy="3061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99914" y="1198879"/>
            <a:ext cx="647792" cy="369332"/>
          </a:xfrm>
          <a:prstGeom prst="rect">
            <a:avLst/>
          </a:prstGeom>
          <a:noFill/>
        </p:spPr>
        <p:txBody>
          <a:bodyPr wrap="square" rtlCol="0">
            <a:spAutoFit/>
          </a:bodyPr>
          <a:lstStyle/>
          <a:p>
            <a:r>
              <a:rPr lang="en-US" dirty="0"/>
              <a:t>①</a:t>
            </a:r>
          </a:p>
        </p:txBody>
      </p:sp>
      <p:sp>
        <p:nvSpPr>
          <p:cNvPr id="19" name="TextBox 18"/>
          <p:cNvSpPr txBox="1"/>
          <p:nvPr/>
        </p:nvSpPr>
        <p:spPr>
          <a:xfrm>
            <a:off x="3431165" y="2541181"/>
            <a:ext cx="885654" cy="369332"/>
          </a:xfrm>
          <a:prstGeom prst="rect">
            <a:avLst/>
          </a:prstGeom>
          <a:noFill/>
        </p:spPr>
        <p:txBody>
          <a:bodyPr wrap="square" rtlCol="0">
            <a:spAutoFit/>
          </a:bodyPr>
          <a:lstStyle/>
          <a:p>
            <a:r>
              <a:rPr lang="en-US" dirty="0"/>
              <a:t>②</a:t>
            </a:r>
          </a:p>
        </p:txBody>
      </p:sp>
      <p:sp>
        <p:nvSpPr>
          <p:cNvPr id="20" name="TextBox 19"/>
          <p:cNvSpPr txBox="1"/>
          <p:nvPr/>
        </p:nvSpPr>
        <p:spPr>
          <a:xfrm>
            <a:off x="5518299" y="2636874"/>
            <a:ext cx="794115" cy="369332"/>
          </a:xfrm>
          <a:prstGeom prst="rect">
            <a:avLst/>
          </a:prstGeom>
          <a:noFill/>
        </p:spPr>
        <p:txBody>
          <a:bodyPr wrap="square" rtlCol="0">
            <a:spAutoFit/>
          </a:bodyPr>
          <a:lstStyle/>
          <a:p>
            <a:r>
              <a:rPr lang="en-US" dirty="0"/>
              <a:t>③</a:t>
            </a:r>
          </a:p>
        </p:txBody>
      </p:sp>
      <p:sp>
        <p:nvSpPr>
          <p:cNvPr id="21" name="TextBox 20"/>
          <p:cNvSpPr txBox="1"/>
          <p:nvPr/>
        </p:nvSpPr>
        <p:spPr>
          <a:xfrm>
            <a:off x="7315202" y="2751024"/>
            <a:ext cx="794115" cy="369332"/>
          </a:xfrm>
          <a:prstGeom prst="rect">
            <a:avLst/>
          </a:prstGeom>
          <a:noFill/>
        </p:spPr>
        <p:txBody>
          <a:bodyPr wrap="square" rtlCol="0">
            <a:spAutoFit/>
          </a:bodyPr>
          <a:lstStyle/>
          <a:p>
            <a:r>
              <a:rPr lang="en-US" dirty="0"/>
              <a:t>③</a:t>
            </a:r>
          </a:p>
        </p:txBody>
      </p:sp>
      <p:sp>
        <p:nvSpPr>
          <p:cNvPr id="22" name="TextBox 21"/>
          <p:cNvSpPr txBox="1"/>
          <p:nvPr/>
        </p:nvSpPr>
        <p:spPr>
          <a:xfrm>
            <a:off x="340242" y="5337836"/>
            <a:ext cx="5624624" cy="1477328"/>
          </a:xfrm>
          <a:prstGeom prst="rect">
            <a:avLst/>
          </a:prstGeom>
          <a:solidFill>
            <a:schemeClr val="accent1">
              <a:lumMod val="20000"/>
              <a:lumOff val="80000"/>
            </a:schemeClr>
          </a:solidFill>
        </p:spPr>
        <p:txBody>
          <a:bodyPr wrap="square" rtlCol="0">
            <a:spAutoFit/>
          </a:bodyPr>
          <a:lstStyle/>
          <a:p>
            <a:pPr marL="342900" indent="-342900">
              <a:buAutoNum type="arabicPeriod"/>
            </a:pPr>
            <a:r>
              <a:rPr lang="en-US" dirty="0"/>
              <a:t>Click “</a:t>
            </a:r>
            <a:r>
              <a:rPr lang="en-US" dirty="0" err="1"/>
              <a:t>Initialise</a:t>
            </a:r>
            <a:r>
              <a:rPr lang="en-US" dirty="0"/>
              <a:t>” from Action menu (ROS, Lifespan, Sell Thru% will be populated)(if its not initialized)</a:t>
            </a:r>
          </a:p>
          <a:p>
            <a:pPr marL="342900" indent="-342900">
              <a:buAutoNum type="arabicPeriod"/>
            </a:pPr>
            <a:r>
              <a:rPr lang="en-US" dirty="0"/>
              <a:t>User can override ROS, Lifespan and Sell Thru% for future season</a:t>
            </a:r>
          </a:p>
          <a:p>
            <a:pPr marL="342900" indent="-342900">
              <a:buAutoNum type="arabicPeriod"/>
            </a:pPr>
            <a:r>
              <a:rPr lang="en-US" dirty="0"/>
              <a:t>Validate Depth Ideal U and </a:t>
            </a:r>
            <a:r>
              <a:rPr lang="en-US" dirty="0" err="1"/>
              <a:t>Nbr</a:t>
            </a:r>
            <a:r>
              <a:rPr lang="en-US" dirty="0"/>
              <a:t> Options Budget</a:t>
            </a:r>
          </a:p>
        </p:txBody>
      </p:sp>
    </p:spTree>
    <p:extLst>
      <p:ext uri="{BB962C8B-B14F-4D97-AF65-F5344CB8AC3E}">
        <p14:creationId xmlns:p14="http://schemas.microsoft.com/office/powerpoint/2010/main" val="426846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927E200-81C2-411C-8447-51B516EE3AF5}" type="slidenum">
              <a:rPr lang="en-US" smtClean="0"/>
              <a:t>38</a:t>
            </a:fld>
            <a:endParaRPr lang="en-US"/>
          </a:p>
        </p:txBody>
      </p:sp>
      <p:pic>
        <p:nvPicPr>
          <p:cNvPr id="4" name="Picture 3"/>
          <p:cNvPicPr>
            <a:picLocks noChangeAspect="1"/>
          </p:cNvPicPr>
          <p:nvPr/>
        </p:nvPicPr>
        <p:blipFill>
          <a:blip r:embed="rId2"/>
          <a:stretch>
            <a:fillRect/>
          </a:stretch>
        </p:blipFill>
        <p:spPr>
          <a:xfrm>
            <a:off x="857101" y="1820957"/>
            <a:ext cx="2885628" cy="1409646"/>
          </a:xfrm>
          <a:prstGeom prst="rect">
            <a:avLst/>
          </a:prstGeom>
        </p:spPr>
      </p:pic>
      <p:pic>
        <p:nvPicPr>
          <p:cNvPr id="7" name="Picture 6"/>
          <p:cNvPicPr>
            <a:picLocks noChangeAspect="1"/>
          </p:cNvPicPr>
          <p:nvPr/>
        </p:nvPicPr>
        <p:blipFill>
          <a:blip r:embed="rId3"/>
          <a:stretch>
            <a:fillRect/>
          </a:stretch>
        </p:blipFill>
        <p:spPr>
          <a:xfrm>
            <a:off x="4048822" y="1820957"/>
            <a:ext cx="5933378" cy="3252186"/>
          </a:xfrm>
          <a:prstGeom prst="rect">
            <a:avLst/>
          </a:prstGeom>
        </p:spPr>
      </p:pic>
      <p:grpSp>
        <p:nvGrpSpPr>
          <p:cNvPr id="8" name="Group 1"/>
          <p:cNvGrpSpPr>
            <a:grpSpLocks/>
          </p:cNvGrpSpPr>
          <p:nvPr/>
        </p:nvGrpSpPr>
        <p:grpSpPr bwMode="auto">
          <a:xfrm>
            <a:off x="1750011" y="152400"/>
            <a:ext cx="8884735" cy="826394"/>
            <a:chOff x="0" y="323701"/>
            <a:chExt cx="7391398" cy="289881"/>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3.3. AP- Option _ Quantity _ Assortment(#Options/Depth)</a:t>
              </a:r>
              <a:endParaRPr lang="en-GB" sz="2400" b="1" dirty="0">
                <a:solidFill>
                  <a:srgbClr val="002060"/>
                </a:solidFill>
              </a:endParaRPr>
            </a:p>
          </p:txBody>
        </p:sp>
      </p:grpSp>
      <p:pic>
        <p:nvPicPr>
          <p:cNvPr id="11" name="Picture 10" descr="LND group English.jpg"/>
          <p:cNvPicPr>
            <a:picLocks noChangeAspect="1"/>
          </p:cNvPicPr>
          <p:nvPr/>
        </p:nvPicPr>
        <p:blipFill>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225284" y="3373306"/>
            <a:ext cx="3742729" cy="2031325"/>
          </a:xfrm>
          <a:prstGeom prst="rect">
            <a:avLst/>
          </a:prstGeom>
          <a:solidFill>
            <a:schemeClr val="accent1">
              <a:lumMod val="20000"/>
              <a:lumOff val="80000"/>
            </a:schemeClr>
          </a:solidFill>
          <a:ln>
            <a:solidFill>
              <a:schemeClr val="tx1"/>
            </a:solidFill>
          </a:ln>
        </p:spPr>
        <p:txBody>
          <a:bodyPr wrap="square" rtlCol="0">
            <a:spAutoFit/>
          </a:bodyPr>
          <a:lstStyle/>
          <a:p>
            <a:r>
              <a:rPr lang="en-US" dirty="0"/>
              <a:t>4. Select Update check box and click “Update Depth </a:t>
            </a:r>
            <a:r>
              <a:rPr lang="en-US" dirty="0" err="1"/>
              <a:t>Nbr</a:t>
            </a:r>
            <a:r>
              <a:rPr lang="en-US" dirty="0"/>
              <a:t> Options” from Actions menu. </a:t>
            </a:r>
          </a:p>
          <a:p>
            <a:r>
              <a:rPr lang="en-US" dirty="0"/>
              <a:t>User needs to Click Update Depth </a:t>
            </a:r>
            <a:r>
              <a:rPr lang="en-US" dirty="0" err="1"/>
              <a:t>Nbr</a:t>
            </a:r>
            <a:r>
              <a:rPr lang="en-US" dirty="0"/>
              <a:t> Options (or can directly enter data in </a:t>
            </a:r>
            <a:r>
              <a:rPr lang="en-US" dirty="0" err="1"/>
              <a:t>Nbr</a:t>
            </a:r>
            <a:r>
              <a:rPr lang="en-US" dirty="0"/>
              <a:t> Options Override and in Depth Adj U)</a:t>
            </a:r>
          </a:p>
        </p:txBody>
      </p:sp>
      <p:sp>
        <p:nvSpPr>
          <p:cNvPr id="14" name="TextBox 13"/>
          <p:cNvSpPr txBox="1"/>
          <p:nvPr/>
        </p:nvSpPr>
        <p:spPr>
          <a:xfrm>
            <a:off x="225284" y="5915306"/>
            <a:ext cx="10654752" cy="369332"/>
          </a:xfrm>
          <a:prstGeom prst="rect">
            <a:avLst/>
          </a:prstGeom>
          <a:solidFill>
            <a:schemeClr val="accent1">
              <a:lumMod val="20000"/>
              <a:lumOff val="80000"/>
            </a:schemeClr>
          </a:solidFill>
          <a:ln>
            <a:solidFill>
              <a:schemeClr val="tx1"/>
            </a:solidFill>
          </a:ln>
        </p:spPr>
        <p:txBody>
          <a:bodyPr wrap="square" rtlCol="0">
            <a:spAutoFit/>
          </a:bodyPr>
          <a:lstStyle/>
          <a:p>
            <a:r>
              <a:rPr lang="en-US" dirty="0"/>
              <a:t>Update Action will copy Depth Ideal U to Depth </a:t>
            </a:r>
            <a:r>
              <a:rPr lang="en-US" dirty="0" err="1"/>
              <a:t>Adj</a:t>
            </a:r>
            <a:r>
              <a:rPr lang="en-US" dirty="0"/>
              <a:t> U and </a:t>
            </a:r>
            <a:r>
              <a:rPr lang="en-US" dirty="0" err="1"/>
              <a:t>Nbr</a:t>
            </a:r>
            <a:r>
              <a:rPr lang="en-US" dirty="0"/>
              <a:t> Options Budget to </a:t>
            </a:r>
            <a:r>
              <a:rPr lang="en-US" dirty="0" err="1"/>
              <a:t>Nbr</a:t>
            </a:r>
            <a:r>
              <a:rPr lang="en-US" dirty="0"/>
              <a:t> Options Override </a:t>
            </a:r>
          </a:p>
        </p:txBody>
      </p:sp>
      <p:sp>
        <p:nvSpPr>
          <p:cNvPr id="15" name="TextBox 14"/>
          <p:cNvSpPr txBox="1"/>
          <p:nvPr/>
        </p:nvSpPr>
        <p:spPr>
          <a:xfrm>
            <a:off x="3925145" y="1120137"/>
            <a:ext cx="4321815" cy="369332"/>
          </a:xfrm>
          <a:prstGeom prst="rect">
            <a:avLst/>
          </a:prstGeom>
          <a:noFill/>
        </p:spPr>
        <p:txBody>
          <a:bodyPr wrap="square" rtlCol="0">
            <a:spAutoFit/>
          </a:bodyPr>
          <a:lstStyle/>
          <a:p>
            <a:r>
              <a:rPr lang="en-US" dirty="0"/>
              <a:t>Options _ Quantity _ Plan (Theoretical Plan)</a:t>
            </a:r>
          </a:p>
        </p:txBody>
      </p:sp>
      <p:cxnSp>
        <p:nvCxnSpPr>
          <p:cNvPr id="18" name="Connector: Curved 17"/>
          <p:cNvCxnSpPr/>
          <p:nvPr/>
        </p:nvCxnSpPr>
        <p:spPr>
          <a:xfrm flipV="1">
            <a:off x="4570022" y="2760194"/>
            <a:ext cx="4999280" cy="117998"/>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p:cNvCxnSpPr/>
          <p:nvPr/>
        </p:nvCxnSpPr>
        <p:spPr>
          <a:xfrm flipV="1">
            <a:off x="7230139" y="3452127"/>
            <a:ext cx="1786270" cy="7910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329737" y="1764955"/>
            <a:ext cx="793537" cy="382772"/>
          </a:xfrm>
          <a:prstGeom prst="rect">
            <a:avLst/>
          </a:prstGeom>
          <a:noFill/>
        </p:spPr>
        <p:txBody>
          <a:bodyPr wrap="square" rtlCol="0">
            <a:spAutoFit/>
          </a:bodyPr>
          <a:lstStyle/>
          <a:p>
            <a:r>
              <a:rPr lang="en-US" dirty="0"/>
              <a:t>④</a:t>
            </a:r>
          </a:p>
        </p:txBody>
      </p:sp>
      <p:sp>
        <p:nvSpPr>
          <p:cNvPr id="23" name="TextBox 22"/>
          <p:cNvSpPr txBox="1"/>
          <p:nvPr/>
        </p:nvSpPr>
        <p:spPr>
          <a:xfrm>
            <a:off x="9016409" y="1771963"/>
            <a:ext cx="793537" cy="382772"/>
          </a:xfrm>
          <a:prstGeom prst="rect">
            <a:avLst/>
          </a:prstGeom>
          <a:noFill/>
        </p:spPr>
        <p:txBody>
          <a:bodyPr wrap="square" rtlCol="0">
            <a:spAutoFit/>
          </a:bodyPr>
          <a:lstStyle/>
          <a:p>
            <a:r>
              <a:rPr lang="en-US" dirty="0"/>
              <a:t>④</a:t>
            </a:r>
          </a:p>
        </p:txBody>
      </p:sp>
    </p:spTree>
    <p:extLst>
      <p:ext uri="{BB962C8B-B14F-4D97-AF65-F5344CB8AC3E}">
        <p14:creationId xmlns:p14="http://schemas.microsoft.com/office/powerpoint/2010/main" val="3664318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586222" y="1618161"/>
            <a:ext cx="9192908" cy="2943636"/>
          </a:xfrm>
          <a:prstGeom prst="rect">
            <a:avLst/>
          </a:prstGeom>
        </p:spPr>
      </p:pic>
      <p:sp>
        <p:nvSpPr>
          <p:cNvPr id="4" name="Slide Number Placeholder 3"/>
          <p:cNvSpPr>
            <a:spLocks noGrp="1"/>
          </p:cNvSpPr>
          <p:nvPr>
            <p:ph type="sldNum" sz="quarter" idx="12"/>
          </p:nvPr>
        </p:nvSpPr>
        <p:spPr>
          <a:xfrm>
            <a:off x="11111344" y="6356350"/>
            <a:ext cx="685805" cy="365125"/>
          </a:xfrm>
        </p:spPr>
        <p:txBody>
          <a:bodyPr/>
          <a:lstStyle/>
          <a:p>
            <a:fld id="{3927E200-81C2-411C-8447-51B516EE3AF5}" type="slidenum">
              <a:rPr lang="en-US" smtClean="0"/>
              <a:t>39</a:t>
            </a:fld>
            <a:endParaRPr lang="en-US"/>
          </a:p>
        </p:txBody>
      </p:sp>
      <p:grpSp>
        <p:nvGrpSpPr>
          <p:cNvPr id="7" name="Group 1"/>
          <p:cNvGrpSpPr>
            <a:grpSpLocks/>
          </p:cNvGrpSpPr>
          <p:nvPr/>
        </p:nvGrpSpPr>
        <p:grpSpPr bwMode="auto">
          <a:xfrm>
            <a:off x="1750011" y="152400"/>
            <a:ext cx="8884735" cy="826394"/>
            <a:chOff x="0" y="323701"/>
            <a:chExt cx="7391398" cy="289881"/>
          </a:xfrm>
        </p:grpSpPr>
        <p:sp>
          <p:nvSpPr>
            <p:cNvPr id="8" name="Rectangle 7"/>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9" name="Rectangle 8"/>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3.3. AP- Option _ Quantity _ Assortment(#Options/Depth)</a:t>
              </a:r>
              <a:endParaRPr lang="en-GB" sz="2400" b="1" dirty="0">
                <a:solidFill>
                  <a:srgbClr val="002060"/>
                </a:solidFill>
              </a:endParaRPr>
            </a:p>
          </p:txBody>
        </p:sp>
      </p:grpSp>
      <p:pic>
        <p:nvPicPr>
          <p:cNvPr id="10" name="Picture 9"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925145" y="1120137"/>
            <a:ext cx="4321815" cy="369332"/>
          </a:xfrm>
          <a:prstGeom prst="rect">
            <a:avLst/>
          </a:prstGeom>
          <a:noFill/>
        </p:spPr>
        <p:txBody>
          <a:bodyPr wrap="square" rtlCol="0">
            <a:spAutoFit/>
          </a:bodyPr>
          <a:lstStyle/>
          <a:p>
            <a:r>
              <a:rPr lang="en-US" dirty="0"/>
              <a:t>Options _ Quantity _ Plan (Theoretical Plan)</a:t>
            </a:r>
          </a:p>
        </p:txBody>
      </p:sp>
      <p:sp>
        <p:nvSpPr>
          <p:cNvPr id="12" name="TextBox 11"/>
          <p:cNvSpPr txBox="1"/>
          <p:nvPr/>
        </p:nvSpPr>
        <p:spPr>
          <a:xfrm>
            <a:off x="572366" y="5477269"/>
            <a:ext cx="10095633" cy="369332"/>
          </a:xfrm>
          <a:prstGeom prst="rect">
            <a:avLst/>
          </a:prstGeom>
          <a:solidFill>
            <a:schemeClr val="accent1">
              <a:lumMod val="20000"/>
              <a:lumOff val="80000"/>
            </a:schemeClr>
          </a:solidFill>
        </p:spPr>
        <p:txBody>
          <a:bodyPr wrap="square" rtlCol="0">
            <a:spAutoFit/>
          </a:bodyPr>
          <a:lstStyle/>
          <a:p>
            <a:r>
              <a:rPr lang="en-US" dirty="0">
                <a:highlight>
                  <a:srgbClr val="00FFFF"/>
                </a:highlight>
              </a:rPr>
              <a:t>WP Receipts Import U= </a:t>
            </a:r>
            <a:r>
              <a:rPr lang="en-US" dirty="0" err="1">
                <a:highlight>
                  <a:srgbClr val="00FFFF"/>
                </a:highlight>
              </a:rPr>
              <a:t>Nbr.Opt.Override</a:t>
            </a:r>
            <a:r>
              <a:rPr lang="en-US" dirty="0">
                <a:highlight>
                  <a:srgbClr val="00FFFF"/>
                </a:highlight>
              </a:rPr>
              <a:t>* Depth Adj U * Str Count</a:t>
            </a:r>
          </a:p>
        </p:txBody>
      </p:sp>
      <p:sp>
        <p:nvSpPr>
          <p:cNvPr id="13" name="TextBox 12"/>
          <p:cNvSpPr txBox="1"/>
          <p:nvPr/>
        </p:nvSpPr>
        <p:spPr>
          <a:xfrm>
            <a:off x="586222" y="5826321"/>
            <a:ext cx="10081778" cy="646331"/>
          </a:xfrm>
          <a:prstGeom prst="rect">
            <a:avLst/>
          </a:prstGeom>
          <a:solidFill>
            <a:schemeClr val="accent1">
              <a:lumMod val="20000"/>
              <a:lumOff val="80000"/>
            </a:schemeClr>
          </a:solidFill>
        </p:spPr>
        <p:txBody>
          <a:bodyPr wrap="square" rtlCol="0">
            <a:spAutoFit/>
          </a:bodyPr>
          <a:lstStyle/>
          <a:p>
            <a:r>
              <a:rPr lang="en-US" dirty="0"/>
              <a:t>If Depth </a:t>
            </a:r>
            <a:r>
              <a:rPr lang="en-US" dirty="0" err="1"/>
              <a:t>Adj</a:t>
            </a:r>
            <a:r>
              <a:rPr lang="en-US" dirty="0"/>
              <a:t> U &lt; Min Buy Qty then Alert Depth check box will be marked (those options will not be considered )</a:t>
            </a:r>
          </a:p>
        </p:txBody>
      </p:sp>
      <p:sp>
        <p:nvSpPr>
          <p:cNvPr id="14" name="TextBox 13"/>
          <p:cNvSpPr txBox="1"/>
          <p:nvPr/>
        </p:nvSpPr>
        <p:spPr>
          <a:xfrm>
            <a:off x="572366" y="6498685"/>
            <a:ext cx="10048524" cy="369332"/>
          </a:xfrm>
          <a:prstGeom prst="rect">
            <a:avLst/>
          </a:prstGeom>
          <a:solidFill>
            <a:schemeClr val="accent1">
              <a:lumMod val="20000"/>
              <a:lumOff val="80000"/>
            </a:schemeClr>
          </a:solidFill>
        </p:spPr>
        <p:txBody>
          <a:bodyPr wrap="square" rtlCol="0">
            <a:spAutoFit/>
          </a:bodyPr>
          <a:lstStyle/>
          <a:p>
            <a:r>
              <a:rPr lang="en-US" dirty="0" err="1">
                <a:highlight>
                  <a:srgbClr val="FFFF00"/>
                </a:highlight>
              </a:rPr>
              <a:t>Avg</a:t>
            </a:r>
            <a:r>
              <a:rPr lang="en-US" dirty="0">
                <a:highlight>
                  <a:srgbClr val="FFFF00"/>
                </a:highlight>
              </a:rPr>
              <a:t> Buy Qty = WP Receipt Import U / </a:t>
            </a:r>
            <a:r>
              <a:rPr lang="en-US" dirty="0" err="1">
                <a:highlight>
                  <a:srgbClr val="FFFF00"/>
                </a:highlight>
              </a:rPr>
              <a:t>Nbr</a:t>
            </a:r>
            <a:r>
              <a:rPr lang="en-US" dirty="0">
                <a:highlight>
                  <a:srgbClr val="FFFF00"/>
                </a:highlight>
              </a:rPr>
              <a:t> Options Override</a:t>
            </a:r>
          </a:p>
        </p:txBody>
      </p:sp>
      <p:sp>
        <p:nvSpPr>
          <p:cNvPr id="18" name="Rectangle 17"/>
          <p:cNvSpPr/>
          <p:nvPr/>
        </p:nvSpPr>
        <p:spPr>
          <a:xfrm>
            <a:off x="6654737" y="2623046"/>
            <a:ext cx="3010257" cy="17821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959918" y="2337571"/>
            <a:ext cx="1010093" cy="369332"/>
          </a:xfrm>
          <a:prstGeom prst="rect">
            <a:avLst/>
          </a:prstGeom>
          <a:noFill/>
        </p:spPr>
        <p:txBody>
          <a:bodyPr wrap="square" rtlCol="0">
            <a:spAutoFit/>
          </a:bodyPr>
          <a:lstStyle/>
          <a:p>
            <a:r>
              <a:rPr lang="en-US" dirty="0"/>
              <a:t>⑤</a:t>
            </a:r>
          </a:p>
        </p:txBody>
      </p:sp>
      <p:sp>
        <p:nvSpPr>
          <p:cNvPr id="24" name="TextBox 23"/>
          <p:cNvSpPr txBox="1"/>
          <p:nvPr/>
        </p:nvSpPr>
        <p:spPr>
          <a:xfrm>
            <a:off x="1397710" y="4767787"/>
            <a:ext cx="9270290" cy="646331"/>
          </a:xfrm>
          <a:prstGeom prst="rect">
            <a:avLst/>
          </a:prstGeom>
          <a:solidFill>
            <a:schemeClr val="accent1">
              <a:lumMod val="20000"/>
              <a:lumOff val="80000"/>
            </a:schemeClr>
          </a:solidFill>
        </p:spPr>
        <p:txBody>
          <a:bodyPr wrap="square" rtlCol="0">
            <a:spAutoFit/>
          </a:bodyPr>
          <a:lstStyle/>
          <a:p>
            <a:r>
              <a:rPr lang="en-US" dirty="0"/>
              <a:t>5. Adjust Number of Options and Depth Adj per Cluster is required. </a:t>
            </a:r>
          </a:p>
          <a:p>
            <a:r>
              <a:rPr lang="en-US" dirty="0"/>
              <a:t>6. Validate: WP Receipts U, Variance with Units from Strategy,  number Avg Buy Quantity. </a:t>
            </a:r>
          </a:p>
        </p:txBody>
      </p:sp>
      <p:sp>
        <p:nvSpPr>
          <p:cNvPr id="25" name="Rectangle 24"/>
          <p:cNvSpPr/>
          <p:nvPr/>
        </p:nvSpPr>
        <p:spPr>
          <a:xfrm>
            <a:off x="4428864" y="2867065"/>
            <a:ext cx="1657188" cy="167778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230140" y="2337571"/>
            <a:ext cx="490840" cy="369332"/>
          </a:xfrm>
          <a:prstGeom prst="rect">
            <a:avLst/>
          </a:prstGeom>
          <a:noFill/>
        </p:spPr>
        <p:txBody>
          <a:bodyPr wrap="none" rtlCol="0">
            <a:spAutoFit/>
          </a:bodyPr>
          <a:lstStyle/>
          <a:p>
            <a:r>
              <a:rPr lang="en-US" dirty="0"/>
              <a:t>⑥</a:t>
            </a:r>
          </a:p>
        </p:txBody>
      </p:sp>
    </p:spTree>
    <p:extLst>
      <p:ext uri="{BB962C8B-B14F-4D97-AF65-F5344CB8AC3E}">
        <p14:creationId xmlns:p14="http://schemas.microsoft.com/office/powerpoint/2010/main" val="3030570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3213" y="1131471"/>
            <a:ext cx="10492165" cy="5344736"/>
          </a:xfrm>
        </p:spPr>
        <p:txBody>
          <a:bodyPr>
            <a:normAutofit/>
          </a:bodyPr>
          <a:lstStyle/>
          <a:p>
            <a:pPr algn="l"/>
            <a:r>
              <a:rPr lang="en-US" sz="4000" b="1" dirty="0">
                <a:solidFill>
                  <a:schemeClr val="accent1">
                    <a:lumMod val="75000"/>
                  </a:schemeClr>
                </a:solidFill>
              </a:rPr>
              <a:t>  Why Assortment Planning?</a:t>
            </a:r>
          </a:p>
          <a:p>
            <a:pPr algn="l"/>
            <a:r>
              <a:rPr lang="en-US" sz="2000" i="1" dirty="0"/>
              <a:t>Retailing has become significantly more complex/challenging with hundreds of stores (of different pattern) with variable customer demands</a:t>
            </a:r>
          </a:p>
          <a:p>
            <a:pPr algn="l"/>
            <a:r>
              <a:rPr lang="en-US" sz="2000" i="1" dirty="0"/>
              <a:t>Intensified Competition in the market (Brick &amp; Mortar, E-com)</a:t>
            </a:r>
          </a:p>
          <a:p>
            <a:pPr algn="l"/>
            <a:r>
              <a:rPr lang="en-US" sz="2000" i="1" dirty="0"/>
              <a:t>Maximize Sales with the Right Range Assortment</a:t>
            </a:r>
          </a:p>
          <a:p>
            <a:pPr algn="l"/>
            <a:endParaRPr lang="en-US" sz="2000" b="1" dirty="0"/>
          </a:p>
          <a:p>
            <a:pPr algn="l"/>
            <a:r>
              <a:rPr lang="en-US" sz="2000" dirty="0"/>
              <a:t>-</a:t>
            </a:r>
            <a:r>
              <a:rPr lang="en-US" sz="2000" b="1" dirty="0"/>
              <a:t>     </a:t>
            </a:r>
            <a:r>
              <a:rPr lang="en-US" sz="2000" dirty="0"/>
              <a:t>Align with the Merchandising Plan (MFP/LP)and PLM Order management.</a:t>
            </a:r>
          </a:p>
          <a:p>
            <a:pPr marL="342900" indent="-342900" algn="l">
              <a:buFontTx/>
              <a:buChar char="-"/>
            </a:pPr>
            <a:r>
              <a:rPr lang="en-US" sz="2000" dirty="0"/>
              <a:t>Process Flexibility</a:t>
            </a:r>
          </a:p>
          <a:p>
            <a:pPr marL="342900" indent="-342900" algn="l">
              <a:buFontTx/>
              <a:buChar char="-"/>
            </a:pPr>
            <a:r>
              <a:rPr lang="en-US" sz="2000" dirty="0"/>
              <a:t>Build Assortment in Layers</a:t>
            </a:r>
          </a:p>
          <a:p>
            <a:pPr marL="342900" indent="-342900" algn="l">
              <a:buFontTx/>
              <a:buChar char="-"/>
            </a:pPr>
            <a:r>
              <a:rPr lang="en-US" sz="2000" dirty="0"/>
              <a:t>Plan the Full Lifecycle- Plan the entire lifecycle, from launch to normal selling to clearance and exit.</a:t>
            </a:r>
          </a:p>
          <a:p>
            <a:pPr marL="342900" indent="-342900" algn="l">
              <a:buFontTx/>
              <a:buChar char="-"/>
            </a:pPr>
            <a:r>
              <a:rPr lang="en-US" sz="2000" dirty="0"/>
              <a:t>Plan once and execute everywhere – Integrate data with other Oracle solution like RMS, SPO, Clearance/Optimization etc.</a:t>
            </a:r>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Introduction</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4</a:t>
            </a:fld>
            <a:endParaRPr lang="en-US"/>
          </a:p>
        </p:txBody>
      </p:sp>
    </p:spTree>
    <p:extLst>
      <p:ext uri="{BB962C8B-B14F-4D97-AF65-F5344CB8AC3E}">
        <p14:creationId xmlns:p14="http://schemas.microsoft.com/office/powerpoint/2010/main" val="2926291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927E200-81C2-411C-8447-51B516EE3AF5}" type="slidenum">
              <a:rPr lang="en-US" smtClean="0"/>
              <a:t>40</a:t>
            </a:fld>
            <a:endParaRPr lang="en-US"/>
          </a:p>
        </p:txBody>
      </p:sp>
      <p:grpSp>
        <p:nvGrpSpPr>
          <p:cNvPr id="8" name="Group 1"/>
          <p:cNvGrpSpPr>
            <a:grpSpLocks/>
          </p:cNvGrpSpPr>
          <p:nvPr/>
        </p:nvGrpSpPr>
        <p:grpSpPr bwMode="auto">
          <a:xfrm>
            <a:off x="1750011" y="152400"/>
            <a:ext cx="8884735" cy="826394"/>
            <a:chOff x="0" y="323701"/>
            <a:chExt cx="7391398" cy="289881"/>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3.3. AP- Option _ Quantity _ Assortment(#Options/Depth)</a:t>
              </a:r>
              <a:endParaRPr lang="en-GB" sz="2400" b="1" dirty="0">
                <a:solidFill>
                  <a:srgbClr val="002060"/>
                </a:solidFill>
              </a:endParaRPr>
            </a:p>
          </p:txBody>
        </p:sp>
      </p:grpSp>
      <p:pic>
        <p:nvPicPr>
          <p:cNvPr id="11" name="Picture 10"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925145" y="1120137"/>
            <a:ext cx="5709185" cy="369332"/>
          </a:xfrm>
          <a:prstGeom prst="rect">
            <a:avLst/>
          </a:prstGeom>
          <a:noFill/>
        </p:spPr>
        <p:txBody>
          <a:bodyPr wrap="square" rtlCol="0">
            <a:spAutoFit/>
          </a:bodyPr>
          <a:lstStyle/>
          <a:p>
            <a:r>
              <a:rPr lang="en-US" dirty="0"/>
              <a:t>Options _ Quantity _ Plan (Number Of Options by Phase)</a:t>
            </a:r>
          </a:p>
        </p:txBody>
      </p:sp>
      <p:sp>
        <p:nvSpPr>
          <p:cNvPr id="13" name="TextBox 12"/>
          <p:cNvSpPr txBox="1"/>
          <p:nvPr/>
        </p:nvSpPr>
        <p:spPr>
          <a:xfrm>
            <a:off x="114155" y="5810250"/>
            <a:ext cx="9520175" cy="369332"/>
          </a:xfrm>
          <a:prstGeom prst="rect">
            <a:avLst/>
          </a:prstGeom>
          <a:solidFill>
            <a:schemeClr val="accent1">
              <a:lumMod val="20000"/>
              <a:lumOff val="80000"/>
            </a:schemeClr>
          </a:solidFill>
        </p:spPr>
        <p:txBody>
          <a:bodyPr wrap="square" rtlCol="0">
            <a:spAutoFit/>
          </a:bodyPr>
          <a:lstStyle/>
          <a:p>
            <a:r>
              <a:rPr lang="en-US" dirty="0"/>
              <a:t>Copy </a:t>
            </a:r>
            <a:r>
              <a:rPr lang="en-US" dirty="0" err="1"/>
              <a:t>NbrOptionsOvr</a:t>
            </a:r>
            <a:r>
              <a:rPr lang="en-US" dirty="0"/>
              <a:t> Action will copy </a:t>
            </a:r>
            <a:r>
              <a:rPr lang="en-US" dirty="0" err="1"/>
              <a:t>Nbr</a:t>
            </a:r>
            <a:r>
              <a:rPr lang="en-US" dirty="0"/>
              <a:t> New Options field values to </a:t>
            </a:r>
            <a:r>
              <a:rPr lang="en-US" dirty="0" err="1"/>
              <a:t>NbrOptions_Phase_Ovr</a:t>
            </a:r>
            <a:r>
              <a:rPr lang="en-US" dirty="0"/>
              <a:t> fields. </a:t>
            </a:r>
          </a:p>
        </p:txBody>
      </p:sp>
      <p:sp>
        <p:nvSpPr>
          <p:cNvPr id="14" name="TextBox 13"/>
          <p:cNvSpPr txBox="1"/>
          <p:nvPr/>
        </p:nvSpPr>
        <p:spPr>
          <a:xfrm>
            <a:off x="6652590" y="4468915"/>
            <a:ext cx="5364515" cy="923330"/>
          </a:xfrm>
          <a:prstGeom prst="rect">
            <a:avLst/>
          </a:prstGeom>
          <a:solidFill>
            <a:schemeClr val="accent1">
              <a:lumMod val="20000"/>
              <a:lumOff val="80000"/>
            </a:schemeClr>
          </a:solidFill>
        </p:spPr>
        <p:txBody>
          <a:bodyPr wrap="square" rtlCol="0">
            <a:spAutoFit/>
          </a:bodyPr>
          <a:lstStyle/>
          <a:p>
            <a:r>
              <a:rPr lang="en-US" dirty="0" err="1"/>
              <a:t>NbrOptions_Phase_Ovr</a:t>
            </a:r>
            <a:r>
              <a:rPr lang="en-US" dirty="0"/>
              <a:t> field gives user flexibility to generate Master Assortment even before user finalized ‘Receipt Import U’</a:t>
            </a:r>
          </a:p>
        </p:txBody>
      </p:sp>
      <p:pic>
        <p:nvPicPr>
          <p:cNvPr id="16" name="Picture 15"/>
          <p:cNvPicPr>
            <a:picLocks noChangeAspect="1"/>
          </p:cNvPicPr>
          <p:nvPr/>
        </p:nvPicPr>
        <p:blipFill>
          <a:blip r:embed="rId3"/>
          <a:stretch>
            <a:fillRect/>
          </a:stretch>
        </p:blipFill>
        <p:spPr>
          <a:xfrm>
            <a:off x="6467330" y="1722899"/>
            <a:ext cx="5549775" cy="2441138"/>
          </a:xfrm>
          <a:prstGeom prst="rect">
            <a:avLst/>
          </a:prstGeom>
        </p:spPr>
      </p:pic>
      <p:pic>
        <p:nvPicPr>
          <p:cNvPr id="2" name="Picture 1"/>
          <p:cNvPicPr>
            <a:picLocks noChangeAspect="1"/>
          </p:cNvPicPr>
          <p:nvPr/>
        </p:nvPicPr>
        <p:blipFill>
          <a:blip r:embed="rId4"/>
          <a:stretch>
            <a:fillRect/>
          </a:stretch>
        </p:blipFill>
        <p:spPr>
          <a:xfrm>
            <a:off x="114155" y="1630812"/>
            <a:ext cx="6353175" cy="3952875"/>
          </a:xfrm>
          <a:prstGeom prst="rect">
            <a:avLst/>
          </a:prstGeom>
        </p:spPr>
      </p:pic>
      <p:sp>
        <p:nvSpPr>
          <p:cNvPr id="4" name="TextBox 3"/>
          <p:cNvSpPr txBox="1"/>
          <p:nvPr/>
        </p:nvSpPr>
        <p:spPr>
          <a:xfrm>
            <a:off x="4146698" y="2296633"/>
            <a:ext cx="882502" cy="369332"/>
          </a:xfrm>
          <a:prstGeom prst="rect">
            <a:avLst/>
          </a:prstGeom>
          <a:noFill/>
        </p:spPr>
        <p:txBody>
          <a:bodyPr wrap="square" rtlCol="0">
            <a:spAutoFit/>
          </a:bodyPr>
          <a:lstStyle/>
          <a:p>
            <a:r>
              <a:rPr lang="en-US" dirty="0"/>
              <a:t>⑦</a:t>
            </a:r>
          </a:p>
        </p:txBody>
      </p:sp>
      <p:sp>
        <p:nvSpPr>
          <p:cNvPr id="17" name="Rectangle 16"/>
          <p:cNvSpPr/>
          <p:nvPr/>
        </p:nvSpPr>
        <p:spPr>
          <a:xfrm>
            <a:off x="7699253" y="3198691"/>
            <a:ext cx="4317852" cy="1930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476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927E200-81C2-411C-8447-51B516EE3AF5}" type="slidenum">
              <a:rPr lang="en-US" smtClean="0"/>
              <a:t>41</a:t>
            </a:fld>
            <a:endParaRPr lang="en-US"/>
          </a:p>
        </p:txBody>
      </p:sp>
      <p:grpSp>
        <p:nvGrpSpPr>
          <p:cNvPr id="8" name="Group 1"/>
          <p:cNvGrpSpPr>
            <a:grpSpLocks/>
          </p:cNvGrpSpPr>
          <p:nvPr/>
        </p:nvGrpSpPr>
        <p:grpSpPr bwMode="auto">
          <a:xfrm>
            <a:off x="1750011" y="152400"/>
            <a:ext cx="8884735" cy="826394"/>
            <a:chOff x="0" y="323701"/>
            <a:chExt cx="7391398" cy="289881"/>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3.3. AP- Option _ Quantity _ Assortment(#Options/Depth)</a:t>
              </a:r>
              <a:endParaRPr lang="en-GB" sz="2400" b="1" dirty="0">
                <a:solidFill>
                  <a:srgbClr val="002060"/>
                </a:solidFill>
              </a:endParaRPr>
            </a:p>
          </p:txBody>
        </p:sp>
      </p:grpSp>
      <p:pic>
        <p:nvPicPr>
          <p:cNvPr id="11" name="Picture 10"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925145" y="1120137"/>
            <a:ext cx="5709185" cy="369332"/>
          </a:xfrm>
          <a:prstGeom prst="rect">
            <a:avLst/>
          </a:prstGeom>
          <a:noFill/>
        </p:spPr>
        <p:txBody>
          <a:bodyPr wrap="square" rtlCol="0">
            <a:spAutoFit/>
          </a:bodyPr>
          <a:lstStyle/>
          <a:p>
            <a:r>
              <a:rPr lang="en-US" dirty="0"/>
              <a:t>Options _ Quantity _ Plan (Number Of Options by Phase)</a:t>
            </a:r>
          </a:p>
        </p:txBody>
      </p:sp>
      <p:sp>
        <p:nvSpPr>
          <p:cNvPr id="13" name="TextBox 12"/>
          <p:cNvSpPr txBox="1"/>
          <p:nvPr/>
        </p:nvSpPr>
        <p:spPr>
          <a:xfrm>
            <a:off x="114155" y="5810250"/>
            <a:ext cx="10654752" cy="646331"/>
          </a:xfrm>
          <a:prstGeom prst="rect">
            <a:avLst/>
          </a:prstGeom>
          <a:solidFill>
            <a:schemeClr val="accent1">
              <a:lumMod val="20000"/>
              <a:lumOff val="80000"/>
            </a:schemeClr>
          </a:solidFill>
        </p:spPr>
        <p:txBody>
          <a:bodyPr wrap="square" rtlCol="0">
            <a:spAutoFit/>
          </a:bodyPr>
          <a:lstStyle/>
          <a:p>
            <a:r>
              <a:rPr lang="en-US" dirty="0">
                <a:highlight>
                  <a:srgbClr val="FFFF00"/>
                </a:highlight>
              </a:rPr>
              <a:t>For Lifecycle type 3-Basics, 100 % options will be created for Phase I (push) .</a:t>
            </a:r>
          </a:p>
          <a:p>
            <a:r>
              <a:rPr lang="en-US" dirty="0">
                <a:highlight>
                  <a:srgbClr val="FFFF00"/>
                </a:highlight>
              </a:rPr>
              <a:t>For lifecycle type 1-Fashion, options will be created by phase as per MFP Receipts C contribution % (with lags)</a:t>
            </a:r>
          </a:p>
        </p:txBody>
      </p:sp>
      <p:pic>
        <p:nvPicPr>
          <p:cNvPr id="15" name="Picture 14"/>
          <p:cNvPicPr/>
          <p:nvPr/>
        </p:nvPicPr>
        <p:blipFill>
          <a:blip r:embed="rId3"/>
          <a:stretch>
            <a:fillRect/>
          </a:stretch>
        </p:blipFill>
        <p:spPr>
          <a:xfrm>
            <a:off x="114155" y="1630812"/>
            <a:ext cx="5943600" cy="3905769"/>
          </a:xfrm>
          <a:prstGeom prst="rect">
            <a:avLst/>
          </a:prstGeom>
        </p:spPr>
      </p:pic>
      <p:pic>
        <p:nvPicPr>
          <p:cNvPr id="18" name="Picture 17"/>
          <p:cNvPicPr/>
          <p:nvPr/>
        </p:nvPicPr>
        <p:blipFill>
          <a:blip r:embed="rId4"/>
          <a:stretch>
            <a:fillRect/>
          </a:stretch>
        </p:blipFill>
        <p:spPr>
          <a:xfrm>
            <a:off x="6467330" y="1666236"/>
            <a:ext cx="5101818" cy="3870345"/>
          </a:xfrm>
          <a:prstGeom prst="rect">
            <a:avLst/>
          </a:prstGeom>
        </p:spPr>
      </p:pic>
    </p:spTree>
    <p:extLst>
      <p:ext uri="{BB962C8B-B14F-4D97-AF65-F5344CB8AC3E}">
        <p14:creationId xmlns:p14="http://schemas.microsoft.com/office/powerpoint/2010/main" val="3187589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16277" y="1945594"/>
            <a:ext cx="6010275" cy="2152650"/>
          </a:xfrm>
          <a:prstGeom prst="rect">
            <a:avLst/>
          </a:prstGeom>
        </p:spPr>
      </p:pic>
      <p:sp>
        <p:nvSpPr>
          <p:cNvPr id="3" name="Slide Number Placeholder 2"/>
          <p:cNvSpPr>
            <a:spLocks noGrp="1"/>
          </p:cNvSpPr>
          <p:nvPr>
            <p:ph type="sldNum" sz="quarter" idx="12"/>
          </p:nvPr>
        </p:nvSpPr>
        <p:spPr/>
        <p:txBody>
          <a:bodyPr/>
          <a:lstStyle/>
          <a:p>
            <a:fld id="{3927E200-81C2-411C-8447-51B516EE3AF5}" type="slidenum">
              <a:rPr lang="en-US" smtClean="0"/>
              <a:t>42</a:t>
            </a:fld>
            <a:endParaRPr lang="en-US" dirty="0"/>
          </a:p>
        </p:txBody>
      </p:sp>
      <p:pic>
        <p:nvPicPr>
          <p:cNvPr id="7" name="Picture 6"/>
          <p:cNvPicPr>
            <a:picLocks noChangeAspect="1"/>
          </p:cNvPicPr>
          <p:nvPr/>
        </p:nvPicPr>
        <p:blipFill>
          <a:blip r:embed="rId3"/>
          <a:stretch>
            <a:fillRect/>
          </a:stretch>
        </p:blipFill>
        <p:spPr>
          <a:xfrm>
            <a:off x="538111" y="1120137"/>
            <a:ext cx="2682322" cy="1327882"/>
          </a:xfrm>
          <a:prstGeom prst="rect">
            <a:avLst/>
          </a:prstGeom>
        </p:spPr>
      </p:pic>
      <p:grpSp>
        <p:nvGrpSpPr>
          <p:cNvPr id="11" name="Group 1"/>
          <p:cNvGrpSpPr>
            <a:grpSpLocks/>
          </p:cNvGrpSpPr>
          <p:nvPr/>
        </p:nvGrpSpPr>
        <p:grpSpPr bwMode="auto">
          <a:xfrm>
            <a:off x="1471716" y="152400"/>
            <a:ext cx="8884735" cy="826394"/>
            <a:chOff x="0" y="323701"/>
            <a:chExt cx="7391398" cy="289881"/>
          </a:xfrm>
        </p:grpSpPr>
        <p:sp>
          <p:nvSpPr>
            <p:cNvPr id="12" name="Rectangle 11"/>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3" name="Rectangle 12"/>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3.3. AP- Option _ Quantity _ Assortment(#Options/Depth)</a:t>
              </a:r>
              <a:endParaRPr lang="en-GB" sz="2400" b="1" dirty="0">
                <a:solidFill>
                  <a:srgbClr val="002060"/>
                </a:solidFill>
              </a:endParaRPr>
            </a:p>
          </p:txBody>
        </p:sp>
      </p:grpSp>
      <p:pic>
        <p:nvPicPr>
          <p:cNvPr id="14" name="Picture 13" descr="LND group English.jpg"/>
          <p:cNvPicPr>
            <a:picLocks noChangeAspect="1"/>
          </p:cNvPicPr>
          <p:nvPr/>
        </p:nvPicPr>
        <p:blipFill>
          <a:blip r:embed="rId4"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3925145" y="1120137"/>
            <a:ext cx="5709185" cy="369332"/>
          </a:xfrm>
          <a:prstGeom prst="rect">
            <a:avLst/>
          </a:prstGeom>
          <a:noFill/>
        </p:spPr>
        <p:txBody>
          <a:bodyPr wrap="square" rtlCol="0">
            <a:spAutoFit/>
          </a:bodyPr>
          <a:lstStyle/>
          <a:p>
            <a:r>
              <a:rPr lang="en-US" dirty="0"/>
              <a:t>Options _ Quantity _ Plan (Number Of Options by Phase)</a:t>
            </a:r>
          </a:p>
        </p:txBody>
      </p:sp>
      <p:sp>
        <p:nvSpPr>
          <p:cNvPr id="16" name="Rectangle 15"/>
          <p:cNvSpPr/>
          <p:nvPr/>
        </p:nvSpPr>
        <p:spPr>
          <a:xfrm>
            <a:off x="7544971" y="3413722"/>
            <a:ext cx="2703443" cy="17227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779736" y="4991203"/>
            <a:ext cx="5226733" cy="923330"/>
          </a:xfrm>
          <a:prstGeom prst="rect">
            <a:avLst/>
          </a:prstGeom>
          <a:solidFill>
            <a:schemeClr val="accent1">
              <a:lumMod val="20000"/>
              <a:lumOff val="80000"/>
            </a:schemeClr>
          </a:solidFill>
          <a:ln>
            <a:solidFill>
              <a:schemeClr val="tx1"/>
            </a:solidFill>
          </a:ln>
        </p:spPr>
        <p:txBody>
          <a:bodyPr wrap="square" rtlCol="0">
            <a:spAutoFit/>
          </a:bodyPr>
          <a:lstStyle/>
          <a:p>
            <a:r>
              <a:rPr lang="en-US" dirty="0"/>
              <a:t>Action Approve Qty/Options will copy values in Master Assortment </a:t>
            </a:r>
            <a:r>
              <a:rPr lang="en-US" dirty="0" err="1"/>
              <a:t>Nbr</a:t>
            </a:r>
            <a:r>
              <a:rPr lang="en-US" dirty="0"/>
              <a:t> Opt Request fields and update </a:t>
            </a:r>
            <a:r>
              <a:rPr lang="en-US" dirty="0" err="1"/>
              <a:t>Appr</a:t>
            </a:r>
            <a:r>
              <a:rPr lang="en-US" dirty="0"/>
              <a:t> </a:t>
            </a:r>
            <a:r>
              <a:rPr lang="en-US" dirty="0" err="1"/>
              <a:t>Avg</a:t>
            </a:r>
            <a:r>
              <a:rPr lang="en-US" dirty="0"/>
              <a:t> Buy Qty U </a:t>
            </a:r>
          </a:p>
        </p:txBody>
      </p:sp>
      <p:pic>
        <p:nvPicPr>
          <p:cNvPr id="5" name="Picture 4"/>
          <p:cNvPicPr>
            <a:picLocks noChangeAspect="1"/>
          </p:cNvPicPr>
          <p:nvPr/>
        </p:nvPicPr>
        <p:blipFill>
          <a:blip r:embed="rId5"/>
          <a:stretch>
            <a:fillRect/>
          </a:stretch>
        </p:blipFill>
        <p:spPr>
          <a:xfrm>
            <a:off x="1653619" y="4224337"/>
            <a:ext cx="2943225" cy="2314575"/>
          </a:xfrm>
          <a:prstGeom prst="rect">
            <a:avLst/>
          </a:prstGeom>
        </p:spPr>
      </p:pic>
      <p:sp>
        <p:nvSpPr>
          <p:cNvPr id="18" name="Rectangle 17"/>
          <p:cNvSpPr/>
          <p:nvPr/>
        </p:nvSpPr>
        <p:spPr>
          <a:xfrm>
            <a:off x="3220433" y="4247028"/>
            <a:ext cx="1053163" cy="2291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683980" y="2047567"/>
            <a:ext cx="882502" cy="369332"/>
          </a:xfrm>
          <a:prstGeom prst="rect">
            <a:avLst/>
          </a:prstGeom>
          <a:noFill/>
        </p:spPr>
        <p:txBody>
          <a:bodyPr wrap="square" rtlCol="0">
            <a:spAutoFit/>
          </a:bodyPr>
          <a:lstStyle/>
          <a:p>
            <a:r>
              <a:rPr lang="en-US" dirty="0"/>
              <a:t>⑧</a:t>
            </a:r>
          </a:p>
        </p:txBody>
      </p:sp>
      <p:sp>
        <p:nvSpPr>
          <p:cNvPr id="20" name="TextBox 19"/>
          <p:cNvSpPr txBox="1"/>
          <p:nvPr/>
        </p:nvSpPr>
        <p:spPr>
          <a:xfrm>
            <a:off x="10151580" y="3161822"/>
            <a:ext cx="882502" cy="369332"/>
          </a:xfrm>
          <a:prstGeom prst="rect">
            <a:avLst/>
          </a:prstGeom>
          <a:noFill/>
        </p:spPr>
        <p:txBody>
          <a:bodyPr wrap="square" rtlCol="0">
            <a:spAutoFit/>
          </a:bodyPr>
          <a:lstStyle/>
          <a:p>
            <a:r>
              <a:rPr lang="en-US" dirty="0"/>
              <a:t>⑧</a:t>
            </a:r>
          </a:p>
        </p:txBody>
      </p:sp>
      <p:cxnSp>
        <p:nvCxnSpPr>
          <p:cNvPr id="8" name="Straight Arrow Connector 7"/>
          <p:cNvCxnSpPr/>
          <p:nvPr/>
        </p:nvCxnSpPr>
        <p:spPr>
          <a:xfrm>
            <a:off x="9122735" y="3346488"/>
            <a:ext cx="21265"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20433" y="4667693"/>
            <a:ext cx="526581" cy="21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861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111344" y="6356350"/>
            <a:ext cx="685805" cy="365125"/>
          </a:xfrm>
        </p:spPr>
        <p:txBody>
          <a:bodyPr/>
          <a:lstStyle/>
          <a:p>
            <a:fld id="{3927E200-81C2-411C-8447-51B516EE3AF5}" type="slidenum">
              <a:rPr lang="en-US" smtClean="0"/>
              <a:t>43</a:t>
            </a:fld>
            <a:endParaRPr lang="en-US"/>
          </a:p>
        </p:txBody>
      </p:sp>
      <p:grpSp>
        <p:nvGrpSpPr>
          <p:cNvPr id="7" name="Group 1"/>
          <p:cNvGrpSpPr>
            <a:grpSpLocks/>
          </p:cNvGrpSpPr>
          <p:nvPr/>
        </p:nvGrpSpPr>
        <p:grpSpPr bwMode="auto">
          <a:xfrm>
            <a:off x="1750011" y="152400"/>
            <a:ext cx="8884735" cy="826394"/>
            <a:chOff x="0" y="323701"/>
            <a:chExt cx="7391398" cy="289881"/>
          </a:xfrm>
        </p:grpSpPr>
        <p:sp>
          <p:nvSpPr>
            <p:cNvPr id="8" name="Rectangle 7"/>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9" name="Rectangle 8"/>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3.3. AP- Option _ Quantity _ Assortment(#Options/Depth)</a:t>
              </a:r>
              <a:endParaRPr lang="en-GB" sz="2400" b="1" dirty="0">
                <a:solidFill>
                  <a:srgbClr val="002060"/>
                </a:solidFill>
              </a:endParaRPr>
            </a:p>
          </p:txBody>
        </p:sp>
      </p:grpSp>
      <p:pic>
        <p:nvPicPr>
          <p:cNvPr id="10" name="Picture 9"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925145" y="1120137"/>
            <a:ext cx="4321815" cy="369332"/>
          </a:xfrm>
          <a:prstGeom prst="rect">
            <a:avLst/>
          </a:prstGeom>
          <a:noFill/>
        </p:spPr>
        <p:txBody>
          <a:bodyPr wrap="square" rtlCol="0">
            <a:spAutoFit/>
          </a:bodyPr>
          <a:lstStyle/>
          <a:p>
            <a:r>
              <a:rPr lang="en-US" dirty="0"/>
              <a:t>Options _ Quantity _ Plan (Theoretical Plan)</a:t>
            </a:r>
          </a:p>
        </p:txBody>
      </p:sp>
      <p:pic>
        <p:nvPicPr>
          <p:cNvPr id="17" name="Picture 16"/>
          <p:cNvPicPr>
            <a:picLocks noChangeAspect="1"/>
          </p:cNvPicPr>
          <p:nvPr/>
        </p:nvPicPr>
        <p:blipFill>
          <a:blip r:embed="rId3"/>
          <a:stretch>
            <a:fillRect/>
          </a:stretch>
        </p:blipFill>
        <p:spPr>
          <a:xfrm>
            <a:off x="349840" y="1804021"/>
            <a:ext cx="11641175" cy="4334480"/>
          </a:xfrm>
          <a:prstGeom prst="rect">
            <a:avLst/>
          </a:prstGeom>
          <a:ln>
            <a:solidFill>
              <a:schemeClr val="tx1"/>
            </a:solidFill>
          </a:ln>
        </p:spPr>
      </p:pic>
    </p:spTree>
    <p:extLst>
      <p:ext uri="{BB962C8B-B14F-4D97-AF65-F5344CB8AC3E}">
        <p14:creationId xmlns:p14="http://schemas.microsoft.com/office/powerpoint/2010/main" val="3889771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AGENDA</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44</a:t>
            </a:fld>
            <a:endParaRPr lang="en-US"/>
          </a:p>
        </p:txBody>
      </p:sp>
      <p:sp>
        <p:nvSpPr>
          <p:cNvPr id="4" name="Subtitle 3"/>
          <p:cNvSpPr>
            <a:spLocks noGrp="1"/>
          </p:cNvSpPr>
          <p:nvPr>
            <p:ph type="subTitle" idx="1"/>
          </p:nvPr>
        </p:nvSpPr>
        <p:spPr>
          <a:xfrm>
            <a:off x="308113" y="1947415"/>
            <a:ext cx="9144000" cy="2955890"/>
          </a:xfrm>
        </p:spPr>
        <p:txBody>
          <a:bodyPr>
            <a:normAutofit lnSpcReduction="10000"/>
          </a:bodyPr>
          <a:lstStyle/>
          <a:p>
            <a:pPr marL="457200" indent="-457200" algn="l">
              <a:buAutoNum type="arabicPeriod"/>
            </a:pPr>
            <a:r>
              <a:rPr lang="en-US" dirty="0"/>
              <a:t>Day-2 Recap                                                              30 mins</a:t>
            </a:r>
          </a:p>
          <a:p>
            <a:pPr marL="457200" indent="-457200" algn="l">
              <a:buAutoNum type="arabicPeriod"/>
            </a:pPr>
            <a:r>
              <a:rPr lang="en-US" dirty="0"/>
              <a:t>UDA Settings                                                             1 </a:t>
            </a:r>
            <a:r>
              <a:rPr lang="en-US" dirty="0" err="1"/>
              <a:t>hr</a:t>
            </a:r>
            <a:endParaRPr lang="en-US" dirty="0"/>
          </a:p>
          <a:p>
            <a:pPr marL="457200" indent="-457200" algn="l">
              <a:buAutoNum type="arabicPeriod"/>
            </a:pPr>
            <a:r>
              <a:rPr lang="en-US" dirty="0"/>
              <a:t>Store </a:t>
            </a:r>
            <a:r>
              <a:rPr lang="en-US" dirty="0" err="1"/>
              <a:t>Qty</a:t>
            </a:r>
            <a:r>
              <a:rPr lang="en-US" dirty="0"/>
              <a:t> Parameters                                              15 mins    </a:t>
            </a:r>
          </a:p>
          <a:p>
            <a:pPr marL="457200" indent="-457200" algn="l">
              <a:buAutoNum type="arabicPeriod"/>
            </a:pPr>
            <a:r>
              <a:rPr lang="en-US" dirty="0">
                <a:solidFill>
                  <a:srgbClr val="FF0000"/>
                </a:solidFill>
              </a:rPr>
              <a:t>Break                                                                           10 mins  </a:t>
            </a:r>
          </a:p>
          <a:p>
            <a:pPr marL="457200" indent="-457200" algn="l">
              <a:buAutoNum type="arabicPeriod"/>
            </a:pPr>
            <a:r>
              <a:rPr lang="en-US" dirty="0"/>
              <a:t>Master Assortment Creation                                  2 </a:t>
            </a:r>
            <a:r>
              <a:rPr lang="en-US" dirty="0" err="1"/>
              <a:t>hrs</a:t>
            </a:r>
            <a:endParaRPr lang="en-US" dirty="0"/>
          </a:p>
          <a:p>
            <a:pPr algn="l"/>
            <a:endParaRPr lang="en-US" dirty="0"/>
          </a:p>
          <a:p>
            <a:pPr algn="l"/>
            <a:r>
              <a:rPr lang="en-US" sz="1800" dirty="0"/>
              <a:t>** Batches run(1</a:t>
            </a:r>
            <a:r>
              <a:rPr lang="en-US" sz="1800" baseline="30000" dirty="0"/>
              <a:t>st</a:t>
            </a:r>
            <a:r>
              <a:rPr lang="en-US" sz="1800" dirty="0"/>
              <a:t> Interface – 1.5 </a:t>
            </a:r>
            <a:r>
              <a:rPr lang="en-US" sz="1800" dirty="0" err="1"/>
              <a:t>hrs</a:t>
            </a:r>
            <a:r>
              <a:rPr lang="en-US" sz="1800" dirty="0"/>
              <a:t>)</a:t>
            </a:r>
          </a:p>
          <a:p>
            <a:pPr marL="342900" indent="-342900" algn="l">
              <a:buAutoNum type="alphaUcPeriod" startAt="2"/>
            </a:pPr>
            <a:endParaRPr lang="en-US" dirty="0"/>
          </a:p>
          <a:p>
            <a:pPr marL="342900" indent="-342900" algn="l">
              <a:buAutoNum type="alphaUcPeriod" startAt="2"/>
            </a:pPr>
            <a:endParaRPr lang="en-US" dirty="0"/>
          </a:p>
          <a:p>
            <a:pPr marL="342900" indent="-342900" algn="l">
              <a:buAutoNum type="alphaUcPeriod" startAt="2"/>
            </a:pPr>
            <a:endParaRPr lang="en-US" dirty="0"/>
          </a:p>
        </p:txBody>
      </p:sp>
      <p:sp>
        <p:nvSpPr>
          <p:cNvPr id="13" name="Title 3"/>
          <p:cNvSpPr txBox="1">
            <a:spLocks/>
          </p:cNvSpPr>
          <p:nvPr/>
        </p:nvSpPr>
        <p:spPr>
          <a:xfrm>
            <a:off x="172278" y="1149326"/>
            <a:ext cx="3366052" cy="4924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700" b="1" dirty="0">
                <a:solidFill>
                  <a:schemeClr val="accent1">
                    <a:lumMod val="75000"/>
                  </a:schemeClr>
                </a:solidFill>
                <a:latin typeface="+mn-lt"/>
                <a:ea typeface="+mn-ea"/>
                <a:cs typeface="+mn-cs"/>
              </a:rPr>
              <a:t>Agenda Day-3</a:t>
            </a:r>
          </a:p>
        </p:txBody>
      </p:sp>
      <p:pic>
        <p:nvPicPr>
          <p:cNvPr id="14" name="Picture 13"/>
          <p:cNvPicPr>
            <a:picLocks noChangeAspect="1"/>
          </p:cNvPicPr>
          <p:nvPr/>
        </p:nvPicPr>
        <p:blipFill>
          <a:blip r:embed="rId3"/>
          <a:stretch>
            <a:fillRect/>
          </a:stretch>
        </p:blipFill>
        <p:spPr>
          <a:xfrm>
            <a:off x="7924800" y="1395547"/>
            <a:ext cx="4267200" cy="3200400"/>
          </a:xfrm>
          <a:prstGeom prst="rect">
            <a:avLst/>
          </a:prstGeom>
        </p:spPr>
      </p:pic>
    </p:spTree>
    <p:extLst>
      <p:ext uri="{BB962C8B-B14F-4D97-AF65-F5344CB8AC3E}">
        <p14:creationId xmlns:p14="http://schemas.microsoft.com/office/powerpoint/2010/main" val="513288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3213" y="1131471"/>
            <a:ext cx="10492165" cy="5344736"/>
          </a:xfrm>
        </p:spPr>
        <p:txBody>
          <a:bodyPr>
            <a:normAutofit/>
          </a:bodyPr>
          <a:lstStyle/>
          <a:p>
            <a:pPr algn="l"/>
            <a:r>
              <a:rPr lang="en-US" sz="4000" b="1" dirty="0">
                <a:solidFill>
                  <a:schemeClr val="accent1">
                    <a:lumMod val="75000"/>
                  </a:schemeClr>
                </a:solidFill>
              </a:rPr>
              <a:t>  Rules for the Session?</a:t>
            </a:r>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Ground Rules</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2"/>
          <p:cNvSpPr txBox="1">
            <a:spLocks/>
          </p:cNvSpPr>
          <p:nvPr>
            <p:custDataLst>
              <p:tags r:id="rId1"/>
            </p:custDataLst>
          </p:nvPr>
        </p:nvSpPr>
        <p:spPr>
          <a:xfrm>
            <a:off x="1162496" y="1874233"/>
            <a:ext cx="6791606" cy="3376694"/>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Make the session interactive</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Ensure all issues are clearly communicated and captured.</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If we don’t know the answer to something, we will log an action on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Action Log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and move on</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interest of time, any topic requiring a detailed discussion will be discussed separately. </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Please do not use phones during the workshop</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Please close your laptops (will use only during hands on)</a:t>
            </a:r>
          </a:p>
        </p:txBody>
      </p:sp>
      <p:pic>
        <p:nvPicPr>
          <p:cNvPr id="4" name="Picture 3"/>
          <p:cNvPicPr>
            <a:picLocks noChangeAspect="1"/>
          </p:cNvPicPr>
          <p:nvPr/>
        </p:nvPicPr>
        <p:blipFill>
          <a:blip r:embed="rId4"/>
          <a:stretch>
            <a:fillRect/>
          </a:stretch>
        </p:blipFill>
        <p:spPr>
          <a:xfrm>
            <a:off x="9793464" y="2927539"/>
            <a:ext cx="1381125" cy="1752600"/>
          </a:xfrm>
          <a:prstGeom prst="rect">
            <a:avLst/>
          </a:prstGeom>
        </p:spPr>
      </p:pic>
    </p:spTree>
    <p:extLst>
      <p:ext uri="{BB962C8B-B14F-4D97-AF65-F5344CB8AC3E}">
        <p14:creationId xmlns:p14="http://schemas.microsoft.com/office/powerpoint/2010/main" val="549920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RECAP</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46</a:t>
            </a:fld>
            <a:endParaRPr lang="en-US"/>
          </a:p>
        </p:txBody>
      </p:sp>
      <p:pic>
        <p:nvPicPr>
          <p:cNvPr id="1126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000250"/>
            <a:ext cx="666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453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219924" y="17055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 UDA Priority Settings</a:t>
              </a:r>
              <a:endParaRPr lang="en-GB" sz="2400" b="1" dirty="0">
                <a:solidFill>
                  <a:srgbClr val="002060"/>
                </a:solidFill>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47</a:t>
            </a:fld>
            <a:endParaRPr lang="en-US"/>
          </a:p>
        </p:txBody>
      </p:sp>
      <p:sp>
        <p:nvSpPr>
          <p:cNvPr id="13" name="Subtitle 2"/>
          <p:cNvSpPr>
            <a:spLocks noGrp="1"/>
          </p:cNvSpPr>
          <p:nvPr>
            <p:ph type="subTitle" idx="1"/>
          </p:nvPr>
        </p:nvSpPr>
        <p:spPr>
          <a:xfrm>
            <a:off x="503212" y="1671718"/>
            <a:ext cx="8627535" cy="3205082"/>
          </a:xfrm>
        </p:spPr>
        <p:txBody>
          <a:bodyPr>
            <a:normAutofit/>
          </a:bodyPr>
          <a:lstStyle/>
          <a:p>
            <a:pPr algn="l"/>
            <a:r>
              <a:rPr lang="en-US" sz="4000" b="1" dirty="0">
                <a:solidFill>
                  <a:schemeClr val="accent1">
                    <a:lumMod val="75000"/>
                  </a:schemeClr>
                </a:solidFill>
              </a:rPr>
              <a:t>Done with your UDA Priority Setup ?</a:t>
            </a:r>
          </a:p>
          <a:p>
            <a:pPr algn="l"/>
            <a:endParaRPr lang="en-US" sz="4000" b="1" dirty="0">
              <a:solidFill>
                <a:schemeClr val="accent1">
                  <a:lumMod val="75000"/>
                </a:schemeClr>
              </a:solidFill>
            </a:endParaRPr>
          </a:p>
        </p:txBody>
      </p:sp>
      <p:pic>
        <p:nvPicPr>
          <p:cNvPr id="8194" name="Picture 2" descr="Image result for colour attributes in fash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4264" y="1743146"/>
            <a:ext cx="2035871" cy="117281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size attribu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6650" y="2736333"/>
            <a:ext cx="3213350" cy="18998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hlinkClick r:id="" action="ppaction://ole?verb=0"/>
          </p:cNvPr>
          <p:cNvGraphicFramePr>
            <a:graphicFrameLocks noChangeAspect="1"/>
          </p:cNvGraphicFramePr>
          <p:nvPr>
            <p:extLst/>
          </p:nvPr>
        </p:nvGraphicFramePr>
        <p:xfrm>
          <a:off x="5638800" y="3041650"/>
          <a:ext cx="914400" cy="771525"/>
        </p:xfrm>
        <a:graphic>
          <a:graphicData uri="http://schemas.openxmlformats.org/presentationml/2006/ole">
            <mc:AlternateContent xmlns:mc="http://schemas.openxmlformats.org/markup-compatibility/2006">
              <mc:Choice xmlns:v="urn:schemas-microsoft-com:vml" Requires="v">
                <p:oleObj spid="_x0000_s7213" name="Presentation" showAsIcon="1" r:id="rId6" imgW="914400" imgH="771480" progId="PowerPoint.Show.12">
                  <p:embed/>
                </p:oleObj>
              </mc:Choice>
              <mc:Fallback>
                <p:oleObj name="Presentation" showAsIcon="1" r:id="rId6" imgW="914400" imgH="771480" progId="PowerPoint.Show.12">
                  <p:embed/>
                  <p:pic>
                    <p:nvPicPr>
                      <p:cNvPr id="5" name="Object 4">
                        <a:hlinkClick r:id="" action="ppaction://ole?verb=0"/>
                      </p:cNvPr>
                      <p:cNvPicPr/>
                      <p:nvPr/>
                    </p:nvPicPr>
                    <p:blipFill>
                      <a:blip r:embed="rId7"/>
                      <a:stretch>
                        <a:fillRect/>
                      </a:stretch>
                    </p:blipFill>
                    <p:spPr>
                      <a:xfrm>
                        <a:off x="5638800" y="304165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652655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953134" y="4878577"/>
            <a:ext cx="2962275" cy="1914525"/>
          </a:xfrm>
          <a:prstGeom prst="rect">
            <a:avLst/>
          </a:prstGeom>
        </p:spPr>
      </p:pic>
      <p:sp>
        <p:nvSpPr>
          <p:cNvPr id="5" name="Slide Number Placeholder 4"/>
          <p:cNvSpPr>
            <a:spLocks noGrp="1"/>
          </p:cNvSpPr>
          <p:nvPr>
            <p:ph type="sldNum" sz="quarter" idx="12"/>
          </p:nvPr>
        </p:nvSpPr>
        <p:spPr>
          <a:xfrm>
            <a:off x="995093" y="383035"/>
            <a:ext cx="492194" cy="365125"/>
          </a:xfrm>
        </p:spPr>
        <p:txBody>
          <a:bodyPr/>
          <a:lstStyle/>
          <a:p>
            <a:fld id="{3927E200-81C2-411C-8447-51B516EE3AF5}" type="slidenum">
              <a:rPr lang="en-US" smtClean="0"/>
              <a:t>48</a:t>
            </a:fld>
            <a:endParaRPr lang="en-US" dirty="0"/>
          </a:p>
        </p:txBody>
      </p:sp>
      <p:sp>
        <p:nvSpPr>
          <p:cNvPr id="6" name="TextBox 5"/>
          <p:cNvSpPr txBox="1"/>
          <p:nvPr/>
        </p:nvSpPr>
        <p:spPr>
          <a:xfrm>
            <a:off x="354340" y="4967149"/>
            <a:ext cx="5719315" cy="1754326"/>
          </a:xfrm>
          <a:prstGeom prst="rect">
            <a:avLst/>
          </a:prstGeom>
          <a:solidFill>
            <a:schemeClr val="accent1">
              <a:lumMod val="20000"/>
              <a:lumOff val="80000"/>
            </a:schemeClr>
          </a:solidFill>
        </p:spPr>
        <p:txBody>
          <a:bodyPr wrap="square" rtlCol="0">
            <a:spAutoFit/>
          </a:bodyPr>
          <a:lstStyle/>
          <a:p>
            <a:r>
              <a:rPr lang="en-US" dirty="0"/>
              <a:t>- User can select up to 4 UDAs as Attr1/Attr2/Attr3/Attr4 as per UDA _ priority</a:t>
            </a:r>
          </a:p>
          <a:p>
            <a:r>
              <a:rPr lang="en-US" dirty="0"/>
              <a:t>- Priority and Visibility should be in align (for selected UDAs, </a:t>
            </a:r>
            <a:r>
              <a:rPr lang="en-US" dirty="0" err="1"/>
              <a:t>Set_UDA_visibility</a:t>
            </a:r>
            <a:r>
              <a:rPr lang="en-US" dirty="0"/>
              <a:t> should be checked)</a:t>
            </a:r>
          </a:p>
          <a:p>
            <a:r>
              <a:rPr lang="en-US" dirty="0"/>
              <a:t>- Priority is used for UDA Decision tree in order to plan and assign UDA Contribution % in Master Assortment.</a:t>
            </a:r>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1.5. AP- Setup (UDA _ Priority _ Settings)</a:t>
              </a:r>
              <a:endParaRPr lang="en-GB" sz="2400" b="1" dirty="0">
                <a:solidFill>
                  <a:srgbClr val="002060"/>
                </a:solidFill>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542552" y="1017456"/>
            <a:ext cx="3514725" cy="3667125"/>
          </a:xfrm>
          <a:prstGeom prst="rect">
            <a:avLst/>
          </a:prstGeom>
        </p:spPr>
      </p:pic>
      <p:pic>
        <p:nvPicPr>
          <p:cNvPr id="8" name="Picture 7"/>
          <p:cNvPicPr>
            <a:picLocks noChangeAspect="1"/>
          </p:cNvPicPr>
          <p:nvPr/>
        </p:nvPicPr>
        <p:blipFill>
          <a:blip r:embed="rId5"/>
          <a:stretch>
            <a:fillRect/>
          </a:stretch>
        </p:blipFill>
        <p:spPr>
          <a:xfrm>
            <a:off x="6703769" y="5140514"/>
            <a:ext cx="1619250" cy="695325"/>
          </a:xfrm>
          <a:prstGeom prst="rect">
            <a:avLst/>
          </a:prstGeom>
        </p:spPr>
      </p:pic>
      <p:pic>
        <p:nvPicPr>
          <p:cNvPr id="2" name="Picture 1"/>
          <p:cNvPicPr>
            <a:picLocks noChangeAspect="1"/>
          </p:cNvPicPr>
          <p:nvPr/>
        </p:nvPicPr>
        <p:blipFill>
          <a:blip r:embed="rId6"/>
          <a:stretch>
            <a:fillRect/>
          </a:stretch>
        </p:blipFill>
        <p:spPr>
          <a:xfrm>
            <a:off x="6073655" y="1030728"/>
            <a:ext cx="4943475" cy="3667125"/>
          </a:xfrm>
          <a:prstGeom prst="rect">
            <a:avLst/>
          </a:prstGeom>
        </p:spPr>
      </p:pic>
      <p:sp>
        <p:nvSpPr>
          <p:cNvPr id="3" name="Rectangle 2"/>
          <p:cNvSpPr/>
          <p:nvPr/>
        </p:nvSpPr>
        <p:spPr>
          <a:xfrm>
            <a:off x="9846365" y="1550504"/>
            <a:ext cx="1170765" cy="636105"/>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6703769" y="5140514"/>
            <a:ext cx="1619250" cy="695325"/>
          </a:xfrm>
          <a:prstGeom prst="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94361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51848" y="1440756"/>
            <a:ext cx="5765500" cy="3696908"/>
          </a:xfrm>
          <a:prstGeom prst="rect">
            <a:avLst/>
          </a:prstGeom>
        </p:spPr>
      </p:pic>
      <p:sp>
        <p:nvSpPr>
          <p:cNvPr id="5" name="Slide Number Placeholder 4"/>
          <p:cNvSpPr>
            <a:spLocks noGrp="1"/>
          </p:cNvSpPr>
          <p:nvPr>
            <p:ph type="sldNum" sz="quarter" idx="12"/>
          </p:nvPr>
        </p:nvSpPr>
        <p:spPr>
          <a:xfrm>
            <a:off x="11353800" y="6356350"/>
            <a:ext cx="492194" cy="365125"/>
          </a:xfrm>
        </p:spPr>
        <p:txBody>
          <a:bodyPr/>
          <a:lstStyle/>
          <a:p>
            <a:fld id="{3927E200-81C2-411C-8447-51B516EE3AF5}" type="slidenum">
              <a:rPr lang="en-US" smtClean="0"/>
              <a:t>49</a:t>
            </a:fld>
            <a:endParaRPr lang="en-US" dirty="0"/>
          </a:p>
        </p:txBody>
      </p:sp>
      <p:sp>
        <p:nvSpPr>
          <p:cNvPr id="6" name="TextBox 5"/>
          <p:cNvSpPr txBox="1"/>
          <p:nvPr/>
        </p:nvSpPr>
        <p:spPr>
          <a:xfrm>
            <a:off x="980304" y="5662876"/>
            <a:ext cx="5719315" cy="923330"/>
          </a:xfrm>
          <a:prstGeom prst="rect">
            <a:avLst/>
          </a:prstGeom>
          <a:solidFill>
            <a:schemeClr val="accent1">
              <a:lumMod val="20000"/>
              <a:lumOff val="80000"/>
            </a:schemeClr>
          </a:solidFill>
        </p:spPr>
        <p:txBody>
          <a:bodyPr wrap="square" rtlCol="0">
            <a:spAutoFit/>
          </a:bodyPr>
          <a:lstStyle/>
          <a:p>
            <a:r>
              <a:rPr lang="en-US" dirty="0"/>
              <a:t>2. Take Price Point Sorting to right side Sort attributes.</a:t>
            </a:r>
          </a:p>
          <a:p>
            <a:r>
              <a:rPr lang="en-US" dirty="0"/>
              <a:t>3. Drag Price Point Sorting above Label and Click OK as per screen</a:t>
            </a:r>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1.5. AP- Setup (UDA _ Priority _ Settings)</a:t>
              </a:r>
            </a:p>
            <a:p>
              <a:pPr algn="ctr">
                <a:defRPr/>
              </a:pPr>
              <a:r>
                <a:rPr lang="en-US" sz="2400" b="1" dirty="0">
                  <a:solidFill>
                    <a:srgbClr val="002060"/>
                  </a:solidFill>
                </a:rPr>
                <a:t>@Admin</a:t>
              </a:r>
              <a:endParaRPr lang="en-GB" sz="2400" b="1" dirty="0">
                <a:solidFill>
                  <a:srgbClr val="002060"/>
                </a:solidFill>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250960" y="1071424"/>
            <a:ext cx="2655348" cy="369332"/>
          </a:xfrm>
          <a:prstGeom prst="rect">
            <a:avLst/>
          </a:prstGeom>
          <a:noFill/>
        </p:spPr>
        <p:txBody>
          <a:bodyPr wrap="square" rtlCol="0">
            <a:spAutoFit/>
          </a:bodyPr>
          <a:lstStyle/>
          <a:p>
            <a:r>
              <a:rPr lang="en-US" b="1" dirty="0"/>
              <a:t>Sorting of UDA values</a:t>
            </a:r>
          </a:p>
        </p:txBody>
      </p:sp>
      <p:pic>
        <p:nvPicPr>
          <p:cNvPr id="14" name="Picture 13"/>
          <p:cNvPicPr>
            <a:picLocks noChangeAspect="1"/>
          </p:cNvPicPr>
          <p:nvPr/>
        </p:nvPicPr>
        <p:blipFill>
          <a:blip r:embed="rId4"/>
          <a:stretch>
            <a:fillRect/>
          </a:stretch>
        </p:blipFill>
        <p:spPr>
          <a:xfrm>
            <a:off x="513617" y="1071424"/>
            <a:ext cx="4552950" cy="3895725"/>
          </a:xfrm>
          <a:prstGeom prst="rect">
            <a:avLst/>
          </a:prstGeom>
        </p:spPr>
      </p:pic>
      <p:sp>
        <p:nvSpPr>
          <p:cNvPr id="15" name="TextBox 14"/>
          <p:cNvSpPr txBox="1"/>
          <p:nvPr/>
        </p:nvSpPr>
        <p:spPr>
          <a:xfrm>
            <a:off x="980304" y="4739249"/>
            <a:ext cx="3840622" cy="923330"/>
          </a:xfrm>
          <a:prstGeom prst="rect">
            <a:avLst/>
          </a:prstGeom>
          <a:solidFill>
            <a:schemeClr val="accent1">
              <a:lumMod val="20000"/>
              <a:lumOff val="80000"/>
            </a:schemeClr>
          </a:solidFill>
        </p:spPr>
        <p:txBody>
          <a:bodyPr wrap="square" rtlCol="0">
            <a:spAutoFit/>
          </a:bodyPr>
          <a:lstStyle/>
          <a:p>
            <a:r>
              <a:rPr lang="en-US" dirty="0"/>
              <a:t>To order price points: </a:t>
            </a:r>
          </a:p>
          <a:p>
            <a:r>
              <a:rPr lang="en-US" dirty="0"/>
              <a:t>1. Right click on Price points hierarchy  and select display and sort attributes</a:t>
            </a:r>
          </a:p>
        </p:txBody>
      </p:sp>
      <p:pic>
        <p:nvPicPr>
          <p:cNvPr id="19" name="Picture 18"/>
          <p:cNvPicPr>
            <a:picLocks noChangeAspect="1"/>
          </p:cNvPicPr>
          <p:nvPr/>
        </p:nvPicPr>
        <p:blipFill>
          <a:blip r:embed="rId5"/>
          <a:stretch>
            <a:fillRect/>
          </a:stretch>
        </p:blipFill>
        <p:spPr>
          <a:xfrm>
            <a:off x="7329032" y="4800863"/>
            <a:ext cx="3771900" cy="1724025"/>
          </a:xfrm>
          <a:prstGeom prst="rect">
            <a:avLst/>
          </a:prstGeom>
        </p:spPr>
      </p:pic>
      <p:sp>
        <p:nvSpPr>
          <p:cNvPr id="4" name="Rectangle: Rounded Corners 3"/>
          <p:cNvSpPr/>
          <p:nvPr/>
        </p:nvSpPr>
        <p:spPr>
          <a:xfrm>
            <a:off x="8501743" y="3722914"/>
            <a:ext cx="892628" cy="41365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418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BF496-20CF-44E1-A67B-DBEE855048E5}"/>
              </a:ext>
            </a:extLst>
          </p:cNvPr>
          <p:cNvSpPr>
            <a:spLocks noGrp="1"/>
          </p:cNvSpPr>
          <p:nvPr>
            <p:ph type="title"/>
          </p:nvPr>
        </p:nvSpPr>
        <p:spPr/>
        <p:txBody>
          <a:bodyPr/>
          <a:lstStyle/>
          <a:p>
            <a:r>
              <a:rPr lang="en-US" dirty="0">
                <a:solidFill>
                  <a:schemeClr val="accent1">
                    <a:lumMod val="75000"/>
                  </a:schemeClr>
                </a:solidFill>
              </a:rPr>
              <a:t>What are the benefits</a:t>
            </a:r>
            <a:endParaRPr lang="en-US" dirty="0"/>
          </a:p>
        </p:txBody>
      </p:sp>
      <p:sp>
        <p:nvSpPr>
          <p:cNvPr id="3" name="Content Placeholder 2">
            <a:extLst>
              <a:ext uri="{FF2B5EF4-FFF2-40B4-BE49-F238E27FC236}">
                <a16:creationId xmlns:a16="http://schemas.microsoft.com/office/drawing/2014/main" id="{49FFEFF9-D04F-44EA-84B2-C36EAD8F4C2E}"/>
              </a:ext>
            </a:extLst>
          </p:cNvPr>
          <p:cNvSpPr>
            <a:spLocks noGrp="1"/>
          </p:cNvSpPr>
          <p:nvPr>
            <p:ph idx="1"/>
          </p:nvPr>
        </p:nvSpPr>
        <p:spPr/>
        <p:txBody>
          <a:bodyPr/>
          <a:lstStyle/>
          <a:p>
            <a:pPr marL="457200" indent="-457200">
              <a:buFont typeface="+mj-lt"/>
              <a:buAutoNum type="arabicPeriod"/>
            </a:pPr>
            <a:r>
              <a:rPr lang="en-US" dirty="0">
                <a:solidFill>
                  <a:schemeClr val="tx2">
                    <a:lumMod val="50000"/>
                  </a:schemeClr>
                </a:solidFill>
              </a:rPr>
              <a:t>Increase in Gross Margin Dollars by 1 - 7%*</a:t>
            </a:r>
          </a:p>
          <a:p>
            <a:pPr marL="457200" indent="-457200">
              <a:buFont typeface="+mj-lt"/>
              <a:buAutoNum type="arabicPeriod"/>
            </a:pPr>
            <a:r>
              <a:rPr lang="en-US" dirty="0">
                <a:solidFill>
                  <a:schemeClr val="tx2">
                    <a:lumMod val="50000"/>
                  </a:schemeClr>
                </a:solidFill>
              </a:rPr>
              <a:t>Reduce inventory by 1.5 - 3%*</a:t>
            </a:r>
          </a:p>
          <a:p>
            <a:pPr marL="457200" indent="-457200">
              <a:buFont typeface="+mj-lt"/>
              <a:buAutoNum type="arabicPeriod"/>
            </a:pPr>
            <a:r>
              <a:rPr lang="en-US" dirty="0">
                <a:solidFill>
                  <a:schemeClr val="tx2">
                    <a:lumMod val="50000"/>
                  </a:schemeClr>
                </a:solidFill>
              </a:rPr>
              <a:t>Plan assortments and sales to meet customer demand, based on optimized history, in align with budget.</a:t>
            </a:r>
          </a:p>
          <a:p>
            <a:pPr marL="457200" indent="-457200">
              <a:buFont typeface="+mj-lt"/>
              <a:buAutoNum type="arabicPeriod"/>
            </a:pPr>
            <a:r>
              <a:rPr lang="en-US" dirty="0">
                <a:solidFill>
                  <a:schemeClr val="tx2">
                    <a:lumMod val="50000"/>
                  </a:schemeClr>
                </a:solidFill>
              </a:rPr>
              <a:t>Assortments based on Price point strategy, UDA strategy.</a:t>
            </a:r>
          </a:p>
          <a:p>
            <a:pPr marL="457200" indent="-457200">
              <a:buFont typeface="+mj-lt"/>
              <a:buAutoNum type="arabicPeriod"/>
            </a:pPr>
            <a:r>
              <a:rPr lang="en-US" dirty="0">
                <a:solidFill>
                  <a:schemeClr val="tx2">
                    <a:lumMod val="50000"/>
                  </a:schemeClr>
                </a:solidFill>
              </a:rPr>
              <a:t>Fresher merchandise in the stores, creating new options per product lifecycle type</a:t>
            </a:r>
          </a:p>
          <a:p>
            <a:pPr marL="457200" indent="-457200">
              <a:buFont typeface="+mj-lt"/>
              <a:buAutoNum type="arabicPeriod"/>
            </a:pPr>
            <a:r>
              <a:rPr lang="en-US" dirty="0">
                <a:solidFill>
                  <a:schemeClr val="tx2">
                    <a:lumMod val="50000"/>
                  </a:schemeClr>
                </a:solidFill>
              </a:rPr>
              <a:t>Accelerates planning process </a:t>
            </a:r>
          </a:p>
          <a:p>
            <a:endParaRPr lang="en-US" dirty="0"/>
          </a:p>
        </p:txBody>
      </p:sp>
      <p:sp>
        <p:nvSpPr>
          <p:cNvPr id="4" name="Slide Number Placeholder 3">
            <a:extLst>
              <a:ext uri="{FF2B5EF4-FFF2-40B4-BE49-F238E27FC236}">
                <a16:creationId xmlns:a16="http://schemas.microsoft.com/office/drawing/2014/main" id="{16F9AF70-0618-4BB7-B3A1-85BD6DA6AA1D}"/>
              </a:ext>
            </a:extLst>
          </p:cNvPr>
          <p:cNvSpPr>
            <a:spLocks noGrp="1"/>
          </p:cNvSpPr>
          <p:nvPr>
            <p:ph type="sldNum" sz="quarter" idx="12"/>
          </p:nvPr>
        </p:nvSpPr>
        <p:spPr/>
        <p:txBody>
          <a:bodyPr/>
          <a:lstStyle/>
          <a:p>
            <a:fld id="{3927E200-81C2-411C-8447-51B516EE3AF5}" type="slidenum">
              <a:rPr lang="en-US" smtClean="0"/>
              <a:t>5</a:t>
            </a:fld>
            <a:endParaRPr lang="en-US"/>
          </a:p>
        </p:txBody>
      </p:sp>
    </p:spTree>
    <p:extLst>
      <p:ext uri="{BB962C8B-B14F-4D97-AF65-F5344CB8AC3E}">
        <p14:creationId xmlns:p14="http://schemas.microsoft.com/office/powerpoint/2010/main" val="3817725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032951" y="1072497"/>
            <a:ext cx="2998930" cy="1714739"/>
          </a:xfrm>
          <a:prstGeom prst="rect">
            <a:avLst/>
          </a:prstGeom>
        </p:spPr>
      </p:pic>
      <p:sp>
        <p:nvSpPr>
          <p:cNvPr id="3" name="Slide Number Placeholder 2"/>
          <p:cNvSpPr>
            <a:spLocks noGrp="1"/>
          </p:cNvSpPr>
          <p:nvPr>
            <p:ph type="sldNum" sz="quarter" idx="12"/>
          </p:nvPr>
        </p:nvSpPr>
        <p:spPr/>
        <p:txBody>
          <a:bodyPr/>
          <a:lstStyle/>
          <a:p>
            <a:fld id="{3927E200-81C2-411C-8447-51B516EE3AF5}" type="slidenum">
              <a:rPr lang="en-US" smtClean="0"/>
              <a:t>50</a:t>
            </a:fld>
            <a:endParaRPr lang="en-US"/>
          </a:p>
        </p:txBody>
      </p:sp>
      <p:grpSp>
        <p:nvGrpSpPr>
          <p:cNvPr id="10" name="Group 1"/>
          <p:cNvGrpSpPr>
            <a:grpSpLocks/>
          </p:cNvGrpSpPr>
          <p:nvPr/>
        </p:nvGrpSpPr>
        <p:grpSpPr bwMode="auto">
          <a:xfrm>
            <a:off x="1750011" y="152400"/>
            <a:ext cx="8884735" cy="826394"/>
            <a:chOff x="0" y="323701"/>
            <a:chExt cx="7391398" cy="289881"/>
          </a:xfrm>
        </p:grpSpPr>
        <p:sp>
          <p:nvSpPr>
            <p:cNvPr id="11" name="Rectangle 10"/>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2" name="Rectangle 11"/>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2.3.AP- Parameter Setup (Store Quantity Parameters )</a:t>
              </a:r>
            </a:p>
            <a:p>
              <a:pPr algn="ctr" fontAlgn="auto">
                <a:spcBef>
                  <a:spcPts val="0"/>
                </a:spcBef>
                <a:spcAft>
                  <a:spcPts val="0"/>
                </a:spcAft>
                <a:defRPr/>
              </a:pPr>
              <a:r>
                <a:rPr lang="en-US" sz="2400" b="1" dirty="0">
                  <a:solidFill>
                    <a:srgbClr val="002060"/>
                  </a:solidFill>
                </a:rPr>
                <a:t>@Admin</a:t>
              </a:r>
              <a:endParaRPr lang="en-GB" sz="2400" b="1" dirty="0">
                <a:solidFill>
                  <a:srgbClr val="002060"/>
                </a:solidFill>
              </a:endParaRPr>
            </a:p>
          </p:txBody>
        </p:sp>
      </p:grpSp>
      <p:pic>
        <p:nvPicPr>
          <p:cNvPr id="13" name="Picture 12"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stretch>
            <a:fillRect/>
          </a:stretch>
        </p:blipFill>
        <p:spPr>
          <a:xfrm>
            <a:off x="129488" y="1030293"/>
            <a:ext cx="3790950" cy="4723392"/>
          </a:xfrm>
          <a:prstGeom prst="rect">
            <a:avLst/>
          </a:prstGeom>
        </p:spPr>
      </p:pic>
      <p:pic>
        <p:nvPicPr>
          <p:cNvPr id="6" name="Picture 5"/>
          <p:cNvPicPr>
            <a:picLocks noChangeAspect="1"/>
          </p:cNvPicPr>
          <p:nvPr/>
        </p:nvPicPr>
        <p:blipFill>
          <a:blip r:embed="rId5"/>
          <a:stretch>
            <a:fillRect/>
          </a:stretch>
        </p:blipFill>
        <p:spPr>
          <a:xfrm>
            <a:off x="7308052" y="1030293"/>
            <a:ext cx="4619625" cy="4581999"/>
          </a:xfrm>
          <a:prstGeom prst="rect">
            <a:avLst/>
          </a:prstGeom>
        </p:spPr>
      </p:pic>
      <p:sp>
        <p:nvSpPr>
          <p:cNvPr id="14" name="TextBox 13"/>
          <p:cNvSpPr txBox="1"/>
          <p:nvPr/>
        </p:nvSpPr>
        <p:spPr>
          <a:xfrm>
            <a:off x="3041451" y="2947349"/>
            <a:ext cx="4346511" cy="646331"/>
          </a:xfrm>
          <a:prstGeom prst="rect">
            <a:avLst/>
          </a:prstGeom>
          <a:solidFill>
            <a:schemeClr val="accent1">
              <a:lumMod val="20000"/>
              <a:lumOff val="80000"/>
            </a:schemeClr>
          </a:solidFill>
          <a:ln>
            <a:solidFill>
              <a:schemeClr val="tx1"/>
            </a:solidFill>
          </a:ln>
        </p:spPr>
        <p:txBody>
          <a:bodyPr wrap="square" rtlCol="0">
            <a:spAutoFit/>
          </a:bodyPr>
          <a:lstStyle/>
          <a:p>
            <a:r>
              <a:rPr lang="en-US" dirty="0">
                <a:highlight>
                  <a:srgbClr val="FFFF00"/>
                </a:highlight>
              </a:rPr>
              <a:t>Note: WB can be used after clusters are approved.</a:t>
            </a:r>
          </a:p>
        </p:txBody>
      </p:sp>
      <p:sp>
        <p:nvSpPr>
          <p:cNvPr id="15" name="TextBox 14"/>
          <p:cNvSpPr txBox="1"/>
          <p:nvPr/>
        </p:nvSpPr>
        <p:spPr>
          <a:xfrm>
            <a:off x="2299915" y="3900669"/>
            <a:ext cx="4981929" cy="2862322"/>
          </a:xfrm>
          <a:prstGeom prst="rect">
            <a:avLst/>
          </a:prstGeom>
          <a:solidFill>
            <a:schemeClr val="accent1">
              <a:lumMod val="20000"/>
              <a:lumOff val="80000"/>
            </a:schemeClr>
          </a:solidFill>
          <a:ln>
            <a:solidFill>
              <a:schemeClr val="tx1"/>
            </a:solidFill>
          </a:ln>
        </p:spPr>
        <p:txBody>
          <a:bodyPr wrap="square" rtlCol="0">
            <a:spAutoFit/>
          </a:bodyPr>
          <a:lstStyle/>
          <a:p>
            <a:r>
              <a:rPr lang="en-US" dirty="0"/>
              <a:t>Actions: </a:t>
            </a:r>
          </a:p>
          <a:p>
            <a:pPr marL="342900" indent="-342900">
              <a:buAutoNum type="arabicPeriod"/>
            </a:pPr>
            <a:r>
              <a:rPr lang="en-US" dirty="0"/>
              <a:t>1. User needs to define Min Buy Qty and Initial Allocation Qty</a:t>
            </a:r>
          </a:p>
          <a:p>
            <a:r>
              <a:rPr lang="en-US" dirty="0"/>
              <a:t>2. In order to set Product Grade:</a:t>
            </a:r>
          </a:p>
          <a:p>
            <a:r>
              <a:rPr lang="en-US" dirty="0"/>
              <a:t>2.1  click Initialize. The AVG grade is seeded with Depth from “Options/Quantity calculation” workbook.</a:t>
            </a:r>
          </a:p>
          <a:p>
            <a:r>
              <a:rPr lang="en-US" dirty="0"/>
              <a:t>2.2. Fill in Style Grade %, click custom menu “Recalculate” and system will recalculate Grade based on % filled in. </a:t>
            </a:r>
          </a:p>
        </p:txBody>
      </p:sp>
    </p:spTree>
    <p:extLst>
      <p:ext uri="{BB962C8B-B14F-4D97-AF65-F5344CB8AC3E}">
        <p14:creationId xmlns:p14="http://schemas.microsoft.com/office/powerpoint/2010/main" val="3073351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219924" y="17055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AP – Master Assortment</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ubtitle 2"/>
          <p:cNvSpPr>
            <a:spLocks noGrp="1"/>
          </p:cNvSpPr>
          <p:nvPr>
            <p:ph type="subTitle" idx="1"/>
          </p:nvPr>
        </p:nvSpPr>
        <p:spPr>
          <a:xfrm>
            <a:off x="503212" y="1671718"/>
            <a:ext cx="8627535" cy="3205082"/>
          </a:xfrm>
        </p:spPr>
        <p:txBody>
          <a:bodyPr>
            <a:normAutofit/>
          </a:bodyPr>
          <a:lstStyle/>
          <a:p>
            <a:pPr algn="l"/>
            <a:r>
              <a:rPr lang="en-US" sz="4000" b="1" dirty="0">
                <a:solidFill>
                  <a:schemeClr val="accent1">
                    <a:lumMod val="75000"/>
                  </a:schemeClr>
                </a:solidFill>
              </a:rPr>
              <a:t>Complete your Master Assortment</a:t>
            </a:r>
          </a:p>
          <a:p>
            <a:pPr algn="l"/>
            <a:endParaRPr lang="en-US" sz="4000" b="1" dirty="0">
              <a:solidFill>
                <a:schemeClr val="accent1">
                  <a:lumMod val="75000"/>
                </a:schemeClr>
              </a:solidFill>
            </a:endParaRPr>
          </a:p>
        </p:txBody>
      </p:sp>
      <p:pic>
        <p:nvPicPr>
          <p:cNvPr id="2050"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6223" y="2329555"/>
            <a:ext cx="3563777" cy="23721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edge patter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0607" y="2329555"/>
            <a:ext cx="3213271" cy="25502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Object 13"/>
          <p:cNvGraphicFramePr>
            <a:graphicFrameLocks noChangeAspect="1"/>
          </p:cNvGraphicFramePr>
          <p:nvPr>
            <p:extLst/>
          </p:nvPr>
        </p:nvGraphicFramePr>
        <p:xfrm>
          <a:off x="7086678" y="4932602"/>
          <a:ext cx="914400" cy="771525"/>
        </p:xfrm>
        <a:graphic>
          <a:graphicData uri="http://schemas.openxmlformats.org/presentationml/2006/ole">
            <mc:AlternateContent xmlns:mc="http://schemas.openxmlformats.org/markup-compatibility/2006">
              <mc:Choice xmlns:v="urn:schemas-microsoft-com:vml" Requires="v">
                <p:oleObj spid="_x0000_s8236" name="Document" showAsIcon="1" r:id="rId6" imgW="914400" imgH="771480" progId="Word.Document.12">
                  <p:embed/>
                </p:oleObj>
              </mc:Choice>
              <mc:Fallback>
                <p:oleObj name="Document" showAsIcon="1" r:id="rId6" imgW="914400" imgH="771480" progId="Word.Document.12">
                  <p:embed/>
                  <p:pic>
                    <p:nvPicPr>
                      <p:cNvPr id="14" name="Object 13"/>
                      <p:cNvPicPr/>
                      <p:nvPr/>
                    </p:nvPicPr>
                    <p:blipFill>
                      <a:blip r:embed="rId7"/>
                      <a:stretch>
                        <a:fillRect/>
                      </a:stretch>
                    </p:blipFill>
                    <p:spPr>
                      <a:xfrm>
                        <a:off x="7086678" y="493260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305680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927E200-81C2-411C-8447-51B516EE3AF5}" type="slidenum">
              <a:rPr lang="en-US" smtClean="0"/>
              <a:t>52</a:t>
            </a:fld>
            <a:endParaRPr lang="en-US"/>
          </a:p>
        </p:txBody>
      </p:sp>
      <p:grpSp>
        <p:nvGrpSpPr>
          <p:cNvPr id="8" name="Group 1"/>
          <p:cNvGrpSpPr>
            <a:grpSpLocks/>
          </p:cNvGrpSpPr>
          <p:nvPr/>
        </p:nvGrpSpPr>
        <p:grpSpPr bwMode="auto">
          <a:xfrm>
            <a:off x="1471716" y="152400"/>
            <a:ext cx="8712457" cy="859021"/>
            <a:chOff x="0" y="323701"/>
            <a:chExt cx="7248076" cy="301326"/>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314155" y="335146"/>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 AP- Master_ Assortment</a:t>
              </a:r>
            </a:p>
            <a:p>
              <a:pPr algn="ctr" fontAlgn="auto">
                <a:spcBef>
                  <a:spcPts val="0"/>
                </a:spcBef>
                <a:spcAft>
                  <a:spcPts val="0"/>
                </a:spcAft>
                <a:defRPr/>
              </a:pPr>
              <a:r>
                <a:rPr lang="en-US" sz="2400" b="1" dirty="0">
                  <a:solidFill>
                    <a:srgbClr val="002060"/>
                  </a:solidFill>
                </a:rPr>
                <a:t>@Planners</a:t>
              </a:r>
              <a:endParaRPr lang="en-GB" sz="2400" b="1" dirty="0">
                <a:solidFill>
                  <a:srgbClr val="002060"/>
                </a:solidFill>
              </a:endParaRPr>
            </a:p>
          </p:txBody>
        </p:sp>
      </p:grpSp>
      <p:pic>
        <p:nvPicPr>
          <p:cNvPr id="11" name="Picture 10"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925145" y="1120137"/>
            <a:ext cx="5709185" cy="369332"/>
          </a:xfrm>
          <a:prstGeom prst="rect">
            <a:avLst/>
          </a:prstGeom>
          <a:noFill/>
        </p:spPr>
        <p:txBody>
          <a:bodyPr wrap="square" rtlCol="0">
            <a:spAutoFit/>
          </a:bodyPr>
          <a:lstStyle/>
          <a:p>
            <a:r>
              <a:rPr lang="en-US" dirty="0"/>
              <a:t>UDA _ Priority</a:t>
            </a:r>
          </a:p>
        </p:txBody>
      </p:sp>
      <p:sp>
        <p:nvSpPr>
          <p:cNvPr id="14" name="TextBox 13"/>
          <p:cNvSpPr txBox="1"/>
          <p:nvPr/>
        </p:nvSpPr>
        <p:spPr>
          <a:xfrm>
            <a:off x="4571413" y="4497192"/>
            <a:ext cx="5226733" cy="923330"/>
          </a:xfrm>
          <a:prstGeom prst="rect">
            <a:avLst/>
          </a:prstGeom>
          <a:solidFill>
            <a:schemeClr val="accent1">
              <a:lumMod val="20000"/>
              <a:lumOff val="80000"/>
            </a:schemeClr>
          </a:solidFill>
          <a:ln>
            <a:solidFill>
              <a:schemeClr val="tx1"/>
            </a:solidFill>
          </a:ln>
        </p:spPr>
        <p:txBody>
          <a:bodyPr wrap="square" rtlCol="0">
            <a:spAutoFit/>
          </a:bodyPr>
          <a:lstStyle/>
          <a:p>
            <a:r>
              <a:rPr lang="en-US" dirty="0"/>
              <a:t>It will display UDA priority list as per defined in UDA _ Priority _ Settings WB (Read Only field).User can change UDA values in </a:t>
            </a:r>
            <a:r>
              <a:rPr lang="en-US" dirty="0" err="1"/>
              <a:t>UDA_Priority_Settings</a:t>
            </a:r>
            <a:r>
              <a:rPr lang="en-US" dirty="0"/>
              <a:t> WB.</a:t>
            </a:r>
          </a:p>
        </p:txBody>
      </p:sp>
      <p:pic>
        <p:nvPicPr>
          <p:cNvPr id="2" name="Picture 1"/>
          <p:cNvPicPr>
            <a:picLocks noChangeAspect="1"/>
          </p:cNvPicPr>
          <p:nvPr/>
        </p:nvPicPr>
        <p:blipFill>
          <a:blip r:embed="rId3"/>
          <a:stretch>
            <a:fillRect/>
          </a:stretch>
        </p:blipFill>
        <p:spPr>
          <a:xfrm>
            <a:off x="6016757" y="1282033"/>
            <a:ext cx="3228975" cy="1857375"/>
          </a:xfrm>
          <a:prstGeom prst="rect">
            <a:avLst/>
          </a:prstGeom>
        </p:spPr>
      </p:pic>
      <p:pic>
        <p:nvPicPr>
          <p:cNvPr id="3" name="Picture 2"/>
          <p:cNvPicPr>
            <a:picLocks noChangeAspect="1"/>
          </p:cNvPicPr>
          <p:nvPr/>
        </p:nvPicPr>
        <p:blipFill>
          <a:blip r:embed="rId4"/>
          <a:stretch>
            <a:fillRect/>
          </a:stretch>
        </p:blipFill>
        <p:spPr>
          <a:xfrm>
            <a:off x="345220" y="1081087"/>
            <a:ext cx="3352800" cy="3600450"/>
          </a:xfrm>
          <a:prstGeom prst="rect">
            <a:avLst/>
          </a:prstGeom>
        </p:spPr>
      </p:pic>
    </p:spTree>
    <p:extLst>
      <p:ext uri="{BB962C8B-B14F-4D97-AF65-F5344CB8AC3E}">
        <p14:creationId xmlns:p14="http://schemas.microsoft.com/office/powerpoint/2010/main" val="1297285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6534305" y="2716289"/>
            <a:ext cx="5401429" cy="4067743"/>
          </a:xfrm>
          <a:prstGeom prst="rect">
            <a:avLst/>
          </a:prstGeom>
        </p:spPr>
      </p:pic>
      <p:sp>
        <p:nvSpPr>
          <p:cNvPr id="5" name="Slide Number Placeholder 4"/>
          <p:cNvSpPr>
            <a:spLocks noGrp="1"/>
          </p:cNvSpPr>
          <p:nvPr>
            <p:ph type="sldNum" sz="quarter" idx="12"/>
          </p:nvPr>
        </p:nvSpPr>
        <p:spPr>
          <a:xfrm>
            <a:off x="5102087" y="6371969"/>
            <a:ext cx="849832" cy="365125"/>
          </a:xfrm>
        </p:spPr>
        <p:txBody>
          <a:bodyPr/>
          <a:lstStyle/>
          <a:p>
            <a:fld id="{3927E200-81C2-411C-8447-51B516EE3AF5}" type="slidenum">
              <a:rPr lang="en-US" smtClean="0"/>
              <a:t>53</a:t>
            </a:fld>
            <a:endParaRPr lang="en-US" dirty="0"/>
          </a:p>
        </p:txBody>
      </p:sp>
      <p:grpSp>
        <p:nvGrpSpPr>
          <p:cNvPr id="8" name="Group 1"/>
          <p:cNvGrpSpPr>
            <a:grpSpLocks/>
          </p:cNvGrpSpPr>
          <p:nvPr/>
        </p:nvGrpSpPr>
        <p:grpSpPr bwMode="auto">
          <a:xfrm>
            <a:off x="1471716" y="152400"/>
            <a:ext cx="8712457" cy="859021"/>
            <a:chOff x="0" y="323701"/>
            <a:chExt cx="7248076" cy="301326"/>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314155" y="335146"/>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 AP- Master Assortment</a:t>
              </a:r>
              <a:endParaRPr lang="en-GB" sz="2400" b="1" dirty="0">
                <a:solidFill>
                  <a:srgbClr val="002060"/>
                </a:solidFill>
              </a:endParaRPr>
            </a:p>
          </p:txBody>
        </p:sp>
      </p:grpSp>
      <p:pic>
        <p:nvPicPr>
          <p:cNvPr id="11" name="Picture 10"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925145" y="1120137"/>
            <a:ext cx="5709185" cy="369332"/>
          </a:xfrm>
          <a:prstGeom prst="rect">
            <a:avLst/>
          </a:prstGeom>
          <a:noFill/>
        </p:spPr>
        <p:txBody>
          <a:bodyPr wrap="square" rtlCol="0">
            <a:spAutoFit/>
          </a:bodyPr>
          <a:lstStyle/>
          <a:p>
            <a:r>
              <a:rPr lang="en-US" dirty="0"/>
              <a:t>Attribute _ 1 (UDA % Calculation)</a:t>
            </a:r>
          </a:p>
        </p:txBody>
      </p:sp>
      <p:sp>
        <p:nvSpPr>
          <p:cNvPr id="14" name="TextBox 13"/>
          <p:cNvSpPr txBox="1"/>
          <p:nvPr/>
        </p:nvSpPr>
        <p:spPr>
          <a:xfrm>
            <a:off x="330380" y="4224973"/>
            <a:ext cx="4771708" cy="2031325"/>
          </a:xfrm>
          <a:prstGeom prst="rect">
            <a:avLst/>
          </a:prstGeom>
          <a:solidFill>
            <a:schemeClr val="accent1">
              <a:lumMod val="20000"/>
              <a:lumOff val="80000"/>
            </a:schemeClr>
          </a:solidFill>
        </p:spPr>
        <p:txBody>
          <a:bodyPr wrap="square" rtlCol="0">
            <a:spAutoFit/>
          </a:bodyPr>
          <a:lstStyle/>
          <a:p>
            <a:r>
              <a:rPr lang="en-US" dirty="0"/>
              <a:t>Actions:</a:t>
            </a:r>
          </a:p>
          <a:p>
            <a:pPr marL="342900" indent="-342900">
              <a:buAutoNum type="arabicPeriod"/>
            </a:pPr>
            <a:r>
              <a:rPr lang="en-US" dirty="0"/>
              <a:t>User Needs to fill Contribution % of Attribute _1 (UDA 1)(Horizontally 100%)</a:t>
            </a:r>
          </a:p>
          <a:p>
            <a:pPr marL="342900" indent="-342900">
              <a:buAutoNum type="arabicPeriod"/>
            </a:pPr>
            <a:r>
              <a:rPr lang="en-US" dirty="0"/>
              <a:t>Alert UDA1 not 100% will be checked if contribution% is not equal to 100%</a:t>
            </a:r>
          </a:p>
          <a:p>
            <a:pPr marL="342900" indent="-342900">
              <a:buAutoNum type="arabicPeriod"/>
            </a:pPr>
            <a:r>
              <a:rPr lang="en-US" dirty="0"/>
              <a:t>Data can be filled at highest (all clusters) level.</a:t>
            </a:r>
          </a:p>
        </p:txBody>
      </p:sp>
      <p:sp>
        <p:nvSpPr>
          <p:cNvPr id="13" name="Rectangle 12"/>
          <p:cNvSpPr/>
          <p:nvPr/>
        </p:nvSpPr>
        <p:spPr>
          <a:xfrm>
            <a:off x="499174" y="3382314"/>
            <a:ext cx="5419725" cy="24734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20928" y="2553737"/>
            <a:ext cx="381490" cy="18946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3264195" y="2402958"/>
            <a:ext cx="3274828" cy="24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262577" y="1743450"/>
            <a:ext cx="5091223" cy="923330"/>
          </a:xfrm>
          <a:prstGeom prst="rect">
            <a:avLst/>
          </a:prstGeom>
          <a:noFill/>
        </p:spPr>
        <p:txBody>
          <a:bodyPr wrap="square" rtlCol="0">
            <a:spAutoFit/>
          </a:bodyPr>
          <a:lstStyle/>
          <a:p>
            <a:r>
              <a:rPr lang="en-US" dirty="0"/>
              <a:t>Click position query button to filter attributes. </a:t>
            </a:r>
          </a:p>
          <a:p>
            <a:r>
              <a:rPr lang="en-US" dirty="0"/>
              <a:t>Or set Automatic filtering in the workbook:</a:t>
            </a:r>
          </a:p>
          <a:p>
            <a:endParaRPr lang="en-US" dirty="0"/>
          </a:p>
        </p:txBody>
      </p:sp>
      <p:pic>
        <p:nvPicPr>
          <p:cNvPr id="17" name="Picture 16"/>
          <p:cNvPicPr>
            <a:picLocks noChangeAspect="1"/>
          </p:cNvPicPr>
          <p:nvPr/>
        </p:nvPicPr>
        <p:blipFill>
          <a:blip r:embed="rId4"/>
          <a:stretch>
            <a:fillRect/>
          </a:stretch>
        </p:blipFill>
        <p:spPr>
          <a:xfrm>
            <a:off x="6262577" y="2660108"/>
            <a:ext cx="1362265" cy="1362265"/>
          </a:xfrm>
          <a:prstGeom prst="rect">
            <a:avLst/>
          </a:prstGeom>
        </p:spPr>
      </p:pic>
      <p:sp>
        <p:nvSpPr>
          <p:cNvPr id="19" name="Rectangle 18"/>
          <p:cNvSpPr/>
          <p:nvPr/>
        </p:nvSpPr>
        <p:spPr>
          <a:xfrm>
            <a:off x="6491773" y="3355753"/>
            <a:ext cx="961649" cy="22451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252839" y="5864007"/>
            <a:ext cx="1783755" cy="28161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7368363" y="3580269"/>
            <a:ext cx="1807535" cy="228373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3" name="Rectangle 22"/>
          <p:cNvSpPr/>
          <p:nvPr/>
        </p:nvSpPr>
        <p:spPr>
          <a:xfrm>
            <a:off x="8818821" y="6371969"/>
            <a:ext cx="729215" cy="26599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330379" y="2041368"/>
            <a:ext cx="5810250" cy="1885950"/>
          </a:xfrm>
          <a:prstGeom prst="rect">
            <a:avLst/>
          </a:prstGeom>
        </p:spPr>
      </p:pic>
    </p:spTree>
    <p:extLst>
      <p:ext uri="{BB962C8B-B14F-4D97-AF65-F5344CB8AC3E}">
        <p14:creationId xmlns:p14="http://schemas.microsoft.com/office/powerpoint/2010/main" val="461512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927E200-81C2-411C-8447-51B516EE3AF5}" type="slidenum">
              <a:rPr lang="en-US" smtClean="0"/>
              <a:t>54</a:t>
            </a:fld>
            <a:endParaRPr lang="en-US"/>
          </a:p>
        </p:txBody>
      </p:sp>
      <p:grpSp>
        <p:nvGrpSpPr>
          <p:cNvPr id="6" name="Group 1"/>
          <p:cNvGrpSpPr>
            <a:grpSpLocks/>
          </p:cNvGrpSpPr>
          <p:nvPr/>
        </p:nvGrpSpPr>
        <p:grpSpPr bwMode="auto">
          <a:xfrm>
            <a:off x="1758795" y="205563"/>
            <a:ext cx="8712457" cy="859021"/>
            <a:chOff x="0" y="323701"/>
            <a:chExt cx="7248076" cy="301326"/>
          </a:xfrm>
        </p:grpSpPr>
        <p:sp>
          <p:nvSpPr>
            <p:cNvPr id="7" name="Rectangle 6"/>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8" name="Rectangle 7"/>
            <p:cNvSpPr/>
            <p:nvPr/>
          </p:nvSpPr>
          <p:spPr>
            <a:xfrm>
              <a:off x="314155" y="335146"/>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Master Assortment</a:t>
              </a:r>
              <a:endParaRPr lang="en-GB" sz="2400" b="1" dirty="0">
                <a:solidFill>
                  <a:srgbClr val="002060"/>
                </a:solidFill>
              </a:endParaRPr>
            </a:p>
          </p:txBody>
        </p:sp>
      </p:grpSp>
      <p:pic>
        <p:nvPicPr>
          <p:cNvPr id="9" name="Picture 8"/>
          <p:cNvPicPr>
            <a:picLocks noChangeAspect="1"/>
          </p:cNvPicPr>
          <p:nvPr/>
        </p:nvPicPr>
        <p:blipFill rotWithShape="1">
          <a:blip r:embed="rId2"/>
          <a:srcRect b="18409"/>
          <a:stretch/>
        </p:blipFill>
        <p:spPr>
          <a:xfrm>
            <a:off x="454786" y="1359547"/>
            <a:ext cx="10654466" cy="4964176"/>
          </a:xfrm>
          <a:prstGeom prst="rect">
            <a:avLst/>
          </a:prstGeom>
        </p:spPr>
      </p:pic>
      <p:sp>
        <p:nvSpPr>
          <p:cNvPr id="10" name="Rectangle 9"/>
          <p:cNvSpPr/>
          <p:nvPr/>
        </p:nvSpPr>
        <p:spPr>
          <a:xfrm>
            <a:off x="4268546" y="996117"/>
            <a:ext cx="3293402" cy="369332"/>
          </a:xfrm>
          <a:prstGeom prst="rect">
            <a:avLst/>
          </a:prstGeom>
        </p:spPr>
        <p:txBody>
          <a:bodyPr wrap="none">
            <a:spAutoFit/>
          </a:bodyPr>
          <a:lstStyle/>
          <a:p>
            <a:r>
              <a:rPr lang="en-US" dirty="0"/>
              <a:t>Attribute _ 1 (UDA % Calculation)</a:t>
            </a:r>
          </a:p>
        </p:txBody>
      </p:sp>
      <p:sp>
        <p:nvSpPr>
          <p:cNvPr id="11" name="TextBox 10"/>
          <p:cNvSpPr txBox="1"/>
          <p:nvPr/>
        </p:nvSpPr>
        <p:spPr>
          <a:xfrm>
            <a:off x="6773145" y="2946107"/>
            <a:ext cx="4336107" cy="3693319"/>
          </a:xfrm>
          <a:prstGeom prst="rect">
            <a:avLst/>
          </a:prstGeom>
          <a:solidFill>
            <a:schemeClr val="accent1">
              <a:lumMod val="20000"/>
              <a:lumOff val="80000"/>
            </a:schemeClr>
          </a:solidFill>
        </p:spPr>
        <p:txBody>
          <a:bodyPr wrap="square" rtlCol="0">
            <a:spAutoFit/>
          </a:bodyPr>
          <a:lstStyle/>
          <a:p>
            <a:r>
              <a:rPr lang="en-US" i="1" u="sng" dirty="0"/>
              <a:t>UDA1% Over </a:t>
            </a:r>
            <a:r>
              <a:rPr lang="en-US" i="1" u="sng" dirty="0" err="1"/>
              <a:t>Clst</a:t>
            </a:r>
            <a:r>
              <a:rPr lang="en-US" i="1" u="sng" dirty="0"/>
              <a:t> Lvl </a:t>
            </a:r>
            <a:r>
              <a:rPr lang="en-US" dirty="0"/>
              <a:t>– Measure for planning UDA Contr% on Cluster Level (lowest level) . The measure could be used to be filled in on highest level to spread the value to lowest. Aggregation is Average. </a:t>
            </a:r>
          </a:p>
          <a:p>
            <a:r>
              <a:rPr lang="en-US" i="1" u="sng" dirty="0"/>
              <a:t>UDA1% All Clusters Final </a:t>
            </a:r>
            <a:r>
              <a:rPr lang="en-US" dirty="0"/>
              <a:t>– the measure has the same value on lowers level as previous measure, but has different aggregation Hybrid, which is logical: SUM for aggregation from UDA value to UDA name, AVERAGE for aggregation from cluster to All Clusters. </a:t>
            </a:r>
          </a:p>
          <a:p>
            <a:r>
              <a:rPr lang="en-US" dirty="0"/>
              <a:t>The same logic is implemented for all 4 UDA and planning measures related. </a:t>
            </a:r>
          </a:p>
        </p:txBody>
      </p:sp>
    </p:spTree>
    <p:extLst>
      <p:ext uri="{BB962C8B-B14F-4D97-AF65-F5344CB8AC3E}">
        <p14:creationId xmlns:p14="http://schemas.microsoft.com/office/powerpoint/2010/main" val="4203521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5329407" y="1063092"/>
            <a:ext cx="5857092" cy="5597763"/>
          </a:xfrm>
          <a:prstGeom prst="rect">
            <a:avLst/>
          </a:prstGeom>
        </p:spPr>
      </p:pic>
      <p:sp>
        <p:nvSpPr>
          <p:cNvPr id="3" name="Slide Number Placeholder 2"/>
          <p:cNvSpPr>
            <a:spLocks noGrp="1"/>
          </p:cNvSpPr>
          <p:nvPr>
            <p:ph type="sldNum" sz="quarter" idx="12"/>
          </p:nvPr>
        </p:nvSpPr>
        <p:spPr/>
        <p:txBody>
          <a:bodyPr/>
          <a:lstStyle/>
          <a:p>
            <a:fld id="{3927E200-81C2-411C-8447-51B516EE3AF5}" type="slidenum">
              <a:rPr lang="en-US" smtClean="0"/>
              <a:t>55</a:t>
            </a:fld>
            <a:endParaRPr lang="en-US"/>
          </a:p>
        </p:txBody>
      </p:sp>
      <p:grpSp>
        <p:nvGrpSpPr>
          <p:cNvPr id="7" name="Group 1"/>
          <p:cNvGrpSpPr>
            <a:grpSpLocks/>
          </p:cNvGrpSpPr>
          <p:nvPr/>
        </p:nvGrpSpPr>
        <p:grpSpPr bwMode="auto">
          <a:xfrm>
            <a:off x="1471716" y="152400"/>
            <a:ext cx="8712457" cy="859021"/>
            <a:chOff x="0" y="323701"/>
            <a:chExt cx="7248076" cy="301326"/>
          </a:xfrm>
        </p:grpSpPr>
        <p:sp>
          <p:nvSpPr>
            <p:cNvPr id="9" name="Rectangle 8"/>
            <p:cNvSpPr/>
            <p:nvPr/>
          </p:nvSpPr>
          <p:spPr>
            <a:xfrm>
              <a:off x="314155" y="335146"/>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Master Assortment</a:t>
              </a:r>
              <a:endParaRPr lang="en-GB" sz="2400" b="1" dirty="0">
                <a:solidFill>
                  <a:srgbClr val="002060"/>
                </a:solidFill>
              </a:endParaRPr>
            </a:p>
          </p:txBody>
        </p:sp>
        <p:sp>
          <p:nvSpPr>
            <p:cNvPr id="8" name="Rectangle 7"/>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grpSp>
      <p:pic>
        <p:nvPicPr>
          <p:cNvPr id="10" name="Picture 9"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6852404" y="4852318"/>
            <a:ext cx="1797392" cy="3890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V="1">
            <a:off x="9135139" y="6480143"/>
            <a:ext cx="1694121" cy="2110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7329306" y="4912242"/>
            <a:ext cx="1038517" cy="9569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Rectangle 18"/>
          <p:cNvSpPr/>
          <p:nvPr/>
        </p:nvSpPr>
        <p:spPr>
          <a:xfrm>
            <a:off x="1578509" y="1063092"/>
            <a:ext cx="3293402" cy="369332"/>
          </a:xfrm>
          <a:prstGeom prst="rect">
            <a:avLst/>
          </a:prstGeom>
        </p:spPr>
        <p:txBody>
          <a:bodyPr wrap="none">
            <a:spAutoFit/>
          </a:bodyPr>
          <a:lstStyle/>
          <a:p>
            <a:r>
              <a:rPr lang="en-US" dirty="0"/>
              <a:t>Attribute _ 1 (UDA % Calculation)</a:t>
            </a:r>
          </a:p>
        </p:txBody>
      </p:sp>
      <p:sp>
        <p:nvSpPr>
          <p:cNvPr id="16" name="TextBox 15"/>
          <p:cNvSpPr txBox="1"/>
          <p:nvPr/>
        </p:nvSpPr>
        <p:spPr>
          <a:xfrm>
            <a:off x="406014" y="5987018"/>
            <a:ext cx="4336107" cy="646331"/>
          </a:xfrm>
          <a:prstGeom prst="rect">
            <a:avLst/>
          </a:prstGeom>
          <a:solidFill>
            <a:schemeClr val="accent1">
              <a:lumMod val="20000"/>
              <a:lumOff val="80000"/>
            </a:schemeClr>
          </a:solidFill>
        </p:spPr>
        <p:txBody>
          <a:bodyPr wrap="square" rtlCol="0">
            <a:spAutoFit/>
          </a:bodyPr>
          <a:lstStyle/>
          <a:p>
            <a:r>
              <a:rPr lang="en-US" dirty="0"/>
              <a:t>Note: Optional aggregation of clusters is available upon right click mouse button. </a:t>
            </a:r>
          </a:p>
        </p:txBody>
      </p:sp>
    </p:spTree>
    <p:extLst>
      <p:ext uri="{BB962C8B-B14F-4D97-AF65-F5344CB8AC3E}">
        <p14:creationId xmlns:p14="http://schemas.microsoft.com/office/powerpoint/2010/main" val="2272899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57953" y="2583941"/>
            <a:ext cx="2962275" cy="3933825"/>
          </a:xfrm>
          <a:prstGeom prst="rect">
            <a:avLst/>
          </a:prstGeom>
        </p:spPr>
      </p:pic>
      <p:sp>
        <p:nvSpPr>
          <p:cNvPr id="3" name="Slide Number Placeholder 2"/>
          <p:cNvSpPr>
            <a:spLocks noGrp="1"/>
          </p:cNvSpPr>
          <p:nvPr>
            <p:ph type="sldNum" sz="quarter" idx="12"/>
          </p:nvPr>
        </p:nvSpPr>
        <p:spPr/>
        <p:txBody>
          <a:bodyPr/>
          <a:lstStyle/>
          <a:p>
            <a:fld id="{3927E200-81C2-411C-8447-51B516EE3AF5}" type="slidenum">
              <a:rPr lang="en-US" smtClean="0"/>
              <a:t>56</a:t>
            </a:fld>
            <a:endParaRPr lang="en-US"/>
          </a:p>
        </p:txBody>
      </p:sp>
      <p:grpSp>
        <p:nvGrpSpPr>
          <p:cNvPr id="7" name="Group 1"/>
          <p:cNvGrpSpPr>
            <a:grpSpLocks/>
          </p:cNvGrpSpPr>
          <p:nvPr/>
        </p:nvGrpSpPr>
        <p:grpSpPr bwMode="auto">
          <a:xfrm>
            <a:off x="1471716" y="152400"/>
            <a:ext cx="8712457" cy="859021"/>
            <a:chOff x="0" y="323701"/>
            <a:chExt cx="7248076" cy="301326"/>
          </a:xfrm>
        </p:grpSpPr>
        <p:sp>
          <p:nvSpPr>
            <p:cNvPr id="8" name="Rectangle 7"/>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9" name="Rectangle 8"/>
            <p:cNvSpPr/>
            <p:nvPr/>
          </p:nvSpPr>
          <p:spPr>
            <a:xfrm>
              <a:off x="314155" y="335146"/>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 AP- Master Assortment</a:t>
              </a:r>
              <a:endParaRPr lang="en-GB" sz="2400" b="1" dirty="0">
                <a:solidFill>
                  <a:srgbClr val="002060"/>
                </a:solidFill>
              </a:endParaRPr>
            </a:p>
          </p:txBody>
        </p:sp>
      </p:grpSp>
      <p:pic>
        <p:nvPicPr>
          <p:cNvPr id="10" name="Picture 9"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06014" y="5894254"/>
            <a:ext cx="7435932" cy="923330"/>
          </a:xfrm>
          <a:prstGeom prst="rect">
            <a:avLst/>
          </a:prstGeom>
          <a:solidFill>
            <a:schemeClr val="accent1">
              <a:lumMod val="20000"/>
              <a:lumOff val="80000"/>
            </a:schemeClr>
          </a:solidFill>
        </p:spPr>
        <p:txBody>
          <a:bodyPr wrap="square" rtlCol="0">
            <a:spAutoFit/>
          </a:bodyPr>
          <a:lstStyle/>
          <a:p>
            <a:r>
              <a:rPr lang="en-US" dirty="0"/>
              <a:t>Note: Outline view and Attribute Name and Value will provide user friendly view. Alert UDA not100% will be checked if contribution% is not equal to 100%</a:t>
            </a:r>
          </a:p>
        </p:txBody>
      </p:sp>
      <p:sp>
        <p:nvSpPr>
          <p:cNvPr id="13" name="Rectangle 12"/>
          <p:cNvSpPr/>
          <p:nvPr/>
        </p:nvSpPr>
        <p:spPr>
          <a:xfrm>
            <a:off x="8229110" y="3967867"/>
            <a:ext cx="1797392" cy="3890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V="1">
            <a:off x="8257953" y="5126522"/>
            <a:ext cx="1694121" cy="2110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7329306" y="4912242"/>
            <a:ext cx="1038517" cy="9569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Rectangle 18"/>
          <p:cNvSpPr/>
          <p:nvPr/>
        </p:nvSpPr>
        <p:spPr>
          <a:xfrm>
            <a:off x="3481737" y="1109339"/>
            <a:ext cx="3293402" cy="369332"/>
          </a:xfrm>
          <a:prstGeom prst="rect">
            <a:avLst/>
          </a:prstGeom>
        </p:spPr>
        <p:txBody>
          <a:bodyPr wrap="none">
            <a:spAutoFit/>
          </a:bodyPr>
          <a:lstStyle/>
          <a:p>
            <a:r>
              <a:rPr lang="en-US" dirty="0"/>
              <a:t>Attribute _ 2 (UDA % Calculation)</a:t>
            </a:r>
          </a:p>
        </p:txBody>
      </p:sp>
      <p:sp>
        <p:nvSpPr>
          <p:cNvPr id="16" name="TextBox 15"/>
          <p:cNvSpPr txBox="1"/>
          <p:nvPr/>
        </p:nvSpPr>
        <p:spPr>
          <a:xfrm>
            <a:off x="350594" y="5179025"/>
            <a:ext cx="7491352" cy="646331"/>
          </a:xfrm>
          <a:prstGeom prst="rect">
            <a:avLst/>
          </a:prstGeom>
          <a:solidFill>
            <a:schemeClr val="accent1">
              <a:lumMod val="20000"/>
              <a:lumOff val="80000"/>
            </a:schemeClr>
          </a:solidFill>
        </p:spPr>
        <p:txBody>
          <a:bodyPr wrap="square" rtlCol="0">
            <a:spAutoFit/>
          </a:bodyPr>
          <a:lstStyle/>
          <a:p>
            <a:r>
              <a:rPr lang="en-US" dirty="0"/>
              <a:t>User needs to fill contribution% vertically for each UDA_2 values against UDA_1</a:t>
            </a:r>
          </a:p>
        </p:txBody>
      </p:sp>
      <p:pic>
        <p:nvPicPr>
          <p:cNvPr id="11" name="Picture 10"/>
          <p:cNvPicPr>
            <a:picLocks noChangeAspect="1"/>
          </p:cNvPicPr>
          <p:nvPr/>
        </p:nvPicPr>
        <p:blipFill>
          <a:blip r:embed="rId4"/>
          <a:stretch>
            <a:fillRect/>
          </a:stretch>
        </p:blipFill>
        <p:spPr>
          <a:xfrm>
            <a:off x="372850" y="1759508"/>
            <a:ext cx="6934200" cy="3286125"/>
          </a:xfrm>
          <a:prstGeom prst="rect">
            <a:avLst/>
          </a:prstGeom>
        </p:spPr>
      </p:pic>
      <p:sp>
        <p:nvSpPr>
          <p:cNvPr id="18" name="Rectangle 17"/>
          <p:cNvSpPr/>
          <p:nvPr/>
        </p:nvSpPr>
        <p:spPr>
          <a:xfrm flipV="1">
            <a:off x="3481737" y="2862468"/>
            <a:ext cx="1308615" cy="4240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389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927E200-81C2-411C-8447-51B516EE3AF5}" type="slidenum">
              <a:rPr lang="en-US" smtClean="0"/>
              <a:t>57</a:t>
            </a:fld>
            <a:endParaRPr lang="en-US"/>
          </a:p>
        </p:txBody>
      </p:sp>
      <p:grpSp>
        <p:nvGrpSpPr>
          <p:cNvPr id="7" name="Group 1"/>
          <p:cNvGrpSpPr>
            <a:grpSpLocks/>
          </p:cNvGrpSpPr>
          <p:nvPr/>
        </p:nvGrpSpPr>
        <p:grpSpPr bwMode="auto">
          <a:xfrm>
            <a:off x="1471716" y="165652"/>
            <a:ext cx="8712457" cy="859021"/>
            <a:chOff x="0" y="323701"/>
            <a:chExt cx="7248076" cy="301326"/>
          </a:xfrm>
        </p:grpSpPr>
        <p:sp>
          <p:nvSpPr>
            <p:cNvPr id="8" name="Rectangle 7"/>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9" name="Rectangle 8"/>
            <p:cNvSpPr/>
            <p:nvPr/>
          </p:nvSpPr>
          <p:spPr>
            <a:xfrm>
              <a:off x="314155" y="335146"/>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Master Assortment</a:t>
              </a:r>
              <a:endParaRPr lang="en-GB" sz="2400" b="1" dirty="0">
                <a:solidFill>
                  <a:srgbClr val="002060"/>
                </a:solidFill>
              </a:endParaRPr>
            </a:p>
          </p:txBody>
        </p:sp>
      </p:grpSp>
      <p:pic>
        <p:nvPicPr>
          <p:cNvPr id="10" name="Picture 9"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303764"/>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925145" y="1133389"/>
            <a:ext cx="5709185" cy="369332"/>
          </a:xfrm>
          <a:prstGeom prst="rect">
            <a:avLst/>
          </a:prstGeom>
          <a:noFill/>
        </p:spPr>
        <p:txBody>
          <a:bodyPr wrap="square" rtlCol="0">
            <a:spAutoFit/>
          </a:bodyPr>
          <a:lstStyle/>
          <a:p>
            <a:r>
              <a:rPr lang="en-US" dirty="0"/>
              <a:t>Attribute _ 2 (UDA % Calculation)</a:t>
            </a:r>
          </a:p>
        </p:txBody>
      </p:sp>
      <p:pic>
        <p:nvPicPr>
          <p:cNvPr id="13" name="Picture 12"/>
          <p:cNvPicPr>
            <a:picLocks noChangeAspect="1"/>
          </p:cNvPicPr>
          <p:nvPr/>
        </p:nvPicPr>
        <p:blipFill>
          <a:blip r:embed="rId3"/>
          <a:stretch>
            <a:fillRect/>
          </a:stretch>
        </p:blipFill>
        <p:spPr>
          <a:xfrm>
            <a:off x="444041" y="1502721"/>
            <a:ext cx="6030167" cy="4953691"/>
          </a:xfrm>
          <a:prstGeom prst="rect">
            <a:avLst/>
          </a:prstGeom>
        </p:spPr>
      </p:pic>
      <p:pic>
        <p:nvPicPr>
          <p:cNvPr id="14" name="Picture 13"/>
          <p:cNvPicPr>
            <a:picLocks noChangeAspect="1"/>
          </p:cNvPicPr>
          <p:nvPr/>
        </p:nvPicPr>
        <p:blipFill>
          <a:blip r:embed="rId4"/>
          <a:stretch>
            <a:fillRect/>
          </a:stretch>
        </p:blipFill>
        <p:spPr>
          <a:xfrm>
            <a:off x="4142369" y="2350564"/>
            <a:ext cx="7211431" cy="4105848"/>
          </a:xfrm>
          <a:prstGeom prst="rect">
            <a:avLst/>
          </a:prstGeom>
        </p:spPr>
      </p:pic>
      <p:sp>
        <p:nvSpPr>
          <p:cNvPr id="15" name="Rectangle 14"/>
          <p:cNvSpPr/>
          <p:nvPr/>
        </p:nvSpPr>
        <p:spPr>
          <a:xfrm>
            <a:off x="6355672" y="2785225"/>
            <a:ext cx="705584" cy="322411"/>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7017488" y="3009014"/>
            <a:ext cx="1350335" cy="19032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 name="TextBox 4"/>
          <p:cNvSpPr txBox="1"/>
          <p:nvPr/>
        </p:nvSpPr>
        <p:spPr>
          <a:xfrm>
            <a:off x="8610600" y="4646428"/>
            <a:ext cx="3196362" cy="646331"/>
          </a:xfrm>
          <a:prstGeom prst="rect">
            <a:avLst/>
          </a:prstGeom>
          <a:solidFill>
            <a:schemeClr val="accent1">
              <a:lumMod val="20000"/>
              <a:lumOff val="80000"/>
            </a:schemeClr>
          </a:solidFill>
        </p:spPr>
        <p:txBody>
          <a:bodyPr wrap="square" rtlCol="0">
            <a:spAutoFit/>
          </a:bodyPr>
          <a:lstStyle/>
          <a:p>
            <a:r>
              <a:rPr lang="en-US" dirty="0"/>
              <a:t>Right click to show lower levels of Clusters hierarchy.</a:t>
            </a:r>
          </a:p>
        </p:txBody>
      </p:sp>
    </p:spTree>
    <p:extLst>
      <p:ext uri="{BB962C8B-B14F-4D97-AF65-F5344CB8AC3E}">
        <p14:creationId xmlns:p14="http://schemas.microsoft.com/office/powerpoint/2010/main" val="4206998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927E200-81C2-411C-8447-51B516EE3AF5}" type="slidenum">
              <a:rPr lang="en-US" smtClean="0"/>
              <a:t>58</a:t>
            </a:fld>
            <a:endParaRPr lang="en-US"/>
          </a:p>
        </p:txBody>
      </p:sp>
      <p:grpSp>
        <p:nvGrpSpPr>
          <p:cNvPr id="7" name="Group 1"/>
          <p:cNvGrpSpPr>
            <a:grpSpLocks/>
          </p:cNvGrpSpPr>
          <p:nvPr/>
        </p:nvGrpSpPr>
        <p:grpSpPr bwMode="auto">
          <a:xfrm>
            <a:off x="1471716" y="165652"/>
            <a:ext cx="8712457" cy="859021"/>
            <a:chOff x="0" y="323701"/>
            <a:chExt cx="7248076" cy="301326"/>
          </a:xfrm>
        </p:grpSpPr>
        <p:sp>
          <p:nvSpPr>
            <p:cNvPr id="8" name="Rectangle 7"/>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9" name="Rectangle 8"/>
            <p:cNvSpPr/>
            <p:nvPr/>
          </p:nvSpPr>
          <p:spPr>
            <a:xfrm>
              <a:off x="314155" y="335146"/>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Master Assortment</a:t>
              </a:r>
              <a:endParaRPr lang="en-GB" sz="2400" b="1" dirty="0">
                <a:solidFill>
                  <a:srgbClr val="002060"/>
                </a:solidFill>
              </a:endParaRPr>
            </a:p>
          </p:txBody>
        </p:sp>
      </p:grpSp>
      <p:pic>
        <p:nvPicPr>
          <p:cNvPr id="10" name="Picture 9"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303764"/>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378262" y="5337662"/>
            <a:ext cx="7138884" cy="369332"/>
          </a:xfrm>
          <a:prstGeom prst="rect">
            <a:avLst/>
          </a:prstGeom>
          <a:solidFill>
            <a:schemeClr val="accent1">
              <a:lumMod val="20000"/>
              <a:lumOff val="80000"/>
            </a:schemeClr>
          </a:solidFill>
          <a:ln>
            <a:solidFill>
              <a:schemeClr val="tx1"/>
            </a:solidFill>
          </a:ln>
        </p:spPr>
        <p:txBody>
          <a:bodyPr wrap="square" rtlCol="0">
            <a:spAutoFit/>
          </a:bodyPr>
          <a:lstStyle/>
          <a:p>
            <a:r>
              <a:rPr lang="en-US" dirty="0"/>
              <a:t>Custom menu to clean the UDA Contr% 1,2,3 if required. </a:t>
            </a:r>
          </a:p>
        </p:txBody>
      </p:sp>
      <p:pic>
        <p:nvPicPr>
          <p:cNvPr id="13" name="Picture 12"/>
          <p:cNvPicPr>
            <a:picLocks noChangeAspect="1"/>
          </p:cNvPicPr>
          <p:nvPr/>
        </p:nvPicPr>
        <p:blipFill>
          <a:blip r:embed="rId3"/>
          <a:stretch>
            <a:fillRect/>
          </a:stretch>
        </p:blipFill>
        <p:spPr>
          <a:xfrm>
            <a:off x="1378262" y="1411694"/>
            <a:ext cx="6096851" cy="3162741"/>
          </a:xfrm>
          <a:prstGeom prst="rect">
            <a:avLst/>
          </a:prstGeom>
        </p:spPr>
      </p:pic>
    </p:spTree>
    <p:extLst>
      <p:ext uri="{BB962C8B-B14F-4D97-AF65-F5344CB8AC3E}">
        <p14:creationId xmlns:p14="http://schemas.microsoft.com/office/powerpoint/2010/main" val="3821845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82763" y="2991094"/>
            <a:ext cx="3071037" cy="3693319"/>
          </a:xfrm>
          <a:prstGeom prst="rect">
            <a:avLst/>
          </a:prstGeom>
          <a:solidFill>
            <a:schemeClr val="accent1">
              <a:lumMod val="20000"/>
              <a:lumOff val="80000"/>
            </a:schemeClr>
          </a:solidFill>
          <a:ln>
            <a:solidFill>
              <a:schemeClr val="tx1"/>
            </a:solidFill>
          </a:ln>
        </p:spPr>
        <p:txBody>
          <a:bodyPr wrap="square" rtlCol="0">
            <a:spAutoFit/>
          </a:bodyPr>
          <a:lstStyle/>
          <a:p>
            <a:r>
              <a:rPr lang="en-US" dirty="0"/>
              <a:t>It will copy:</a:t>
            </a:r>
          </a:p>
          <a:p>
            <a:pPr marL="342900" indent="-342900">
              <a:buAutoNum type="arabicPeriod"/>
            </a:pPr>
            <a:r>
              <a:rPr lang="en-US" dirty="0"/>
              <a:t>#Options requested and calculated in previous WB, Options/Qty calculation.</a:t>
            </a:r>
          </a:p>
          <a:p>
            <a:pPr marL="342900" indent="-342900">
              <a:buAutoNum type="arabicPeriod"/>
            </a:pPr>
            <a:r>
              <a:rPr lang="en-US" dirty="0" err="1"/>
              <a:t>Avg</a:t>
            </a:r>
            <a:r>
              <a:rPr lang="en-US" dirty="0"/>
              <a:t> Buy Quantity – it is not amendable and calculated in the previous step and WB “Options/Quantity calculation”</a:t>
            </a:r>
          </a:p>
          <a:p>
            <a:pPr marL="342900" indent="-342900">
              <a:buAutoNum type="arabicPeriod"/>
            </a:pPr>
            <a:r>
              <a:rPr lang="en-US" dirty="0"/>
              <a:t>User can update </a:t>
            </a:r>
            <a:r>
              <a:rPr lang="en-US" dirty="0" err="1"/>
              <a:t>Nbr</a:t>
            </a:r>
            <a:r>
              <a:rPr lang="en-US" dirty="0"/>
              <a:t> of options field  (not reconciled on total level with budget in  Phase 1)</a:t>
            </a:r>
          </a:p>
        </p:txBody>
      </p:sp>
      <p:sp>
        <p:nvSpPr>
          <p:cNvPr id="3" name="Slide Number Placeholder 2"/>
          <p:cNvSpPr>
            <a:spLocks noGrp="1"/>
          </p:cNvSpPr>
          <p:nvPr>
            <p:ph type="sldNum" sz="quarter" idx="12"/>
          </p:nvPr>
        </p:nvSpPr>
        <p:spPr>
          <a:xfrm>
            <a:off x="11463129" y="6351329"/>
            <a:ext cx="424071" cy="365125"/>
          </a:xfrm>
        </p:spPr>
        <p:txBody>
          <a:bodyPr/>
          <a:lstStyle/>
          <a:p>
            <a:fld id="{3927E200-81C2-411C-8447-51B516EE3AF5}" type="slidenum">
              <a:rPr lang="en-US" smtClean="0"/>
              <a:t>59</a:t>
            </a:fld>
            <a:endParaRPr lang="en-US" dirty="0"/>
          </a:p>
        </p:txBody>
      </p:sp>
      <p:grpSp>
        <p:nvGrpSpPr>
          <p:cNvPr id="8" name="Group 1"/>
          <p:cNvGrpSpPr>
            <a:grpSpLocks/>
          </p:cNvGrpSpPr>
          <p:nvPr/>
        </p:nvGrpSpPr>
        <p:grpSpPr bwMode="auto">
          <a:xfrm>
            <a:off x="1484968" y="72527"/>
            <a:ext cx="8712457" cy="859021"/>
            <a:chOff x="0" y="323701"/>
            <a:chExt cx="7248076" cy="301326"/>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314155" y="335146"/>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Master Assortment</a:t>
              </a:r>
              <a:r>
                <a:rPr lang="en-US" dirty="0"/>
                <a:t>(options-quantity)</a:t>
              </a:r>
              <a:endParaRPr lang="en-GB" dirty="0">
                <a:solidFill>
                  <a:srgbClr val="002060"/>
                </a:solidFill>
              </a:endParaRPr>
            </a:p>
          </p:txBody>
        </p:sp>
      </p:grpSp>
      <p:pic>
        <p:nvPicPr>
          <p:cNvPr id="11" name="Picture 10"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303764"/>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stretch>
            <a:fillRect/>
          </a:stretch>
        </p:blipFill>
        <p:spPr>
          <a:xfrm>
            <a:off x="1759920" y="1363153"/>
            <a:ext cx="1924050" cy="742950"/>
          </a:xfrm>
          <a:prstGeom prst="rect">
            <a:avLst/>
          </a:prstGeom>
        </p:spPr>
      </p:pic>
      <p:sp>
        <p:nvSpPr>
          <p:cNvPr id="7" name="TextBox 6"/>
          <p:cNvSpPr txBox="1"/>
          <p:nvPr/>
        </p:nvSpPr>
        <p:spPr>
          <a:xfrm>
            <a:off x="4793066" y="1208313"/>
            <a:ext cx="2473886" cy="923330"/>
          </a:xfrm>
          <a:prstGeom prst="rect">
            <a:avLst/>
          </a:prstGeom>
          <a:solidFill>
            <a:schemeClr val="accent1">
              <a:lumMod val="20000"/>
              <a:lumOff val="80000"/>
            </a:schemeClr>
          </a:solidFill>
          <a:ln>
            <a:solidFill>
              <a:schemeClr val="tx1"/>
            </a:solidFill>
          </a:ln>
        </p:spPr>
        <p:txBody>
          <a:bodyPr wrap="square" rtlCol="0">
            <a:spAutoFit/>
          </a:bodyPr>
          <a:lstStyle/>
          <a:p>
            <a:r>
              <a:rPr lang="en-US" dirty="0"/>
              <a:t>User needs to click Actions</a:t>
            </a:r>
            <a:r>
              <a:rPr lang="en-US" dirty="0">
                <a:sym typeface="Wingdings" panose="05000000000000000000" pitchFamily="2" charset="2"/>
              </a:rPr>
              <a:t>0.Copy _</a:t>
            </a:r>
            <a:r>
              <a:rPr lang="en-US" dirty="0" err="1">
                <a:sym typeface="Wingdings" panose="05000000000000000000" pitchFamily="2" charset="2"/>
              </a:rPr>
              <a:t>NbrOptionsApproved</a:t>
            </a:r>
            <a:endParaRPr lang="en-US" dirty="0"/>
          </a:p>
        </p:txBody>
      </p:sp>
      <p:pic>
        <p:nvPicPr>
          <p:cNvPr id="5" name="Picture 4"/>
          <p:cNvPicPr>
            <a:picLocks noChangeAspect="1"/>
          </p:cNvPicPr>
          <p:nvPr/>
        </p:nvPicPr>
        <p:blipFill>
          <a:blip r:embed="rId4"/>
          <a:stretch>
            <a:fillRect/>
          </a:stretch>
        </p:blipFill>
        <p:spPr>
          <a:xfrm>
            <a:off x="217714" y="2138730"/>
            <a:ext cx="7199085" cy="4624971"/>
          </a:xfrm>
          <a:prstGeom prst="rect">
            <a:avLst/>
          </a:prstGeom>
        </p:spPr>
      </p:pic>
      <p:pic>
        <p:nvPicPr>
          <p:cNvPr id="13" name="Picture 12"/>
          <p:cNvPicPr>
            <a:picLocks noChangeAspect="1"/>
          </p:cNvPicPr>
          <p:nvPr/>
        </p:nvPicPr>
        <p:blipFill>
          <a:blip r:embed="rId5"/>
          <a:stretch>
            <a:fillRect/>
          </a:stretch>
        </p:blipFill>
        <p:spPr>
          <a:xfrm>
            <a:off x="7558449" y="1015953"/>
            <a:ext cx="4328752" cy="1943100"/>
          </a:xfrm>
          <a:prstGeom prst="rect">
            <a:avLst/>
          </a:prstGeom>
        </p:spPr>
      </p:pic>
    </p:spTree>
    <p:extLst>
      <p:ext uri="{BB962C8B-B14F-4D97-AF65-F5344CB8AC3E}">
        <p14:creationId xmlns:p14="http://schemas.microsoft.com/office/powerpoint/2010/main" val="407973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AD0E-41C7-4675-BD95-6765B4008308}"/>
              </a:ext>
            </a:extLst>
          </p:cNvPr>
          <p:cNvSpPr>
            <a:spLocks noGrp="1"/>
          </p:cNvSpPr>
          <p:nvPr>
            <p:ph type="title"/>
          </p:nvPr>
        </p:nvSpPr>
        <p:spPr/>
        <p:txBody>
          <a:bodyPr/>
          <a:lstStyle/>
          <a:p>
            <a:r>
              <a:rPr lang="en-US" dirty="0">
                <a:solidFill>
                  <a:schemeClr val="accent1">
                    <a:lumMod val="75000"/>
                  </a:schemeClr>
                </a:solidFill>
              </a:rPr>
              <a:t>What it does</a:t>
            </a:r>
            <a:endParaRPr lang="en-US" dirty="0"/>
          </a:p>
        </p:txBody>
      </p:sp>
      <p:sp>
        <p:nvSpPr>
          <p:cNvPr id="3" name="Content Placeholder 2">
            <a:extLst>
              <a:ext uri="{FF2B5EF4-FFF2-40B4-BE49-F238E27FC236}">
                <a16:creationId xmlns:a16="http://schemas.microsoft.com/office/drawing/2014/main" id="{E3DD49BD-00BE-488A-B405-7E932F215EE3}"/>
              </a:ext>
            </a:extLst>
          </p:cNvPr>
          <p:cNvSpPr>
            <a:spLocks noGrp="1"/>
          </p:cNvSpPr>
          <p:nvPr>
            <p:ph idx="1"/>
          </p:nvPr>
        </p:nvSpPr>
        <p:spPr/>
        <p:txBody>
          <a:bodyPr>
            <a:normAutofit fontScale="77500" lnSpcReduction="20000"/>
          </a:bodyPr>
          <a:lstStyle/>
          <a:p>
            <a:pPr marL="457200" indent="-457200">
              <a:buFont typeface="+mj-lt"/>
              <a:buAutoNum type="arabicPeriod"/>
            </a:pPr>
            <a:r>
              <a:rPr lang="en-US" dirty="0">
                <a:solidFill>
                  <a:schemeClr val="tx2">
                    <a:lumMod val="50000"/>
                  </a:schemeClr>
                </a:solidFill>
              </a:rPr>
              <a:t>Go-to-market with Shopping List</a:t>
            </a:r>
          </a:p>
          <a:p>
            <a:pPr marL="457200" indent="-457200">
              <a:buFont typeface="+mj-lt"/>
              <a:buAutoNum type="arabicPeriod"/>
            </a:pPr>
            <a:r>
              <a:rPr lang="en-US" dirty="0">
                <a:solidFill>
                  <a:schemeClr val="tx2">
                    <a:lumMod val="50000"/>
                  </a:schemeClr>
                </a:solidFill>
              </a:rPr>
              <a:t>Calculate each cluster’s assortment size</a:t>
            </a:r>
          </a:p>
          <a:p>
            <a:pPr marL="457200" indent="-457200">
              <a:buFont typeface="+mj-lt"/>
              <a:buAutoNum type="arabicPeriod"/>
            </a:pPr>
            <a:r>
              <a:rPr lang="en-US" dirty="0">
                <a:solidFill>
                  <a:schemeClr val="tx2">
                    <a:lumMod val="50000"/>
                  </a:schemeClr>
                </a:solidFill>
              </a:rPr>
              <a:t>Recommends wedge assortments</a:t>
            </a:r>
          </a:p>
          <a:p>
            <a:pPr marL="457200" indent="-457200">
              <a:buFont typeface="+mj-lt"/>
              <a:buAutoNum type="arabicPeriod"/>
            </a:pPr>
            <a:r>
              <a:rPr lang="en-US" dirty="0">
                <a:solidFill>
                  <a:schemeClr val="tx2">
                    <a:lumMod val="50000"/>
                  </a:schemeClr>
                </a:solidFill>
              </a:rPr>
              <a:t>Create place holders with quantities per store</a:t>
            </a:r>
          </a:p>
          <a:p>
            <a:pPr marL="457200" indent="-457200">
              <a:buFont typeface="+mj-lt"/>
              <a:buAutoNum type="arabicPeriod"/>
            </a:pPr>
            <a:r>
              <a:rPr lang="en-US" dirty="0">
                <a:solidFill>
                  <a:schemeClr val="tx2">
                    <a:lumMod val="50000"/>
                  </a:schemeClr>
                </a:solidFill>
              </a:rPr>
              <a:t>Focuses on customer segmented demand (use store attributes)</a:t>
            </a:r>
          </a:p>
          <a:p>
            <a:pPr marL="457200" indent="-457200">
              <a:buFont typeface="+mj-lt"/>
              <a:buAutoNum type="arabicPeriod"/>
            </a:pPr>
            <a:r>
              <a:rPr lang="en-US" dirty="0">
                <a:solidFill>
                  <a:schemeClr val="tx2">
                    <a:lumMod val="50000"/>
                  </a:schemeClr>
                </a:solidFill>
              </a:rPr>
              <a:t>Use attributes to build and appraise the assortment (please holders created consider store attributes)</a:t>
            </a:r>
          </a:p>
          <a:p>
            <a:pPr marL="457200" indent="-457200">
              <a:buFont typeface="+mj-lt"/>
              <a:buAutoNum type="arabicPeriod"/>
            </a:pPr>
            <a:r>
              <a:rPr lang="en-US" dirty="0">
                <a:solidFill>
                  <a:schemeClr val="tx2">
                    <a:lumMod val="50000"/>
                  </a:schemeClr>
                </a:solidFill>
              </a:rPr>
              <a:t>Embedded optimization</a:t>
            </a:r>
          </a:p>
          <a:p>
            <a:pPr marL="457200" indent="-457200">
              <a:buFont typeface="+mj-lt"/>
              <a:buAutoNum type="arabicPeriod"/>
            </a:pPr>
            <a:r>
              <a:rPr lang="en-US" dirty="0">
                <a:solidFill>
                  <a:schemeClr val="tx2">
                    <a:lumMod val="50000"/>
                  </a:schemeClr>
                </a:solidFill>
              </a:rPr>
              <a:t>Standardized business processes</a:t>
            </a:r>
          </a:p>
          <a:p>
            <a:pPr marL="457200" indent="-457200">
              <a:buFont typeface="+mj-lt"/>
              <a:buAutoNum type="arabicPeriod"/>
            </a:pPr>
            <a:r>
              <a:rPr lang="en-US" dirty="0">
                <a:solidFill>
                  <a:schemeClr val="tx2">
                    <a:lumMod val="50000"/>
                  </a:schemeClr>
                </a:solidFill>
              </a:rPr>
              <a:t>Recommends the minimum number of style-colors based on the assortment strategy and buy quantity that best fit the attribute goals planned for each cluster.</a:t>
            </a:r>
          </a:p>
          <a:p>
            <a:pPr marL="457200" indent="-457200">
              <a:buFont typeface="+mj-lt"/>
              <a:buAutoNum type="arabicPeriod"/>
            </a:pPr>
            <a:r>
              <a:rPr lang="en-US" dirty="0">
                <a:solidFill>
                  <a:schemeClr val="tx2">
                    <a:lumMod val="50000"/>
                  </a:schemeClr>
                </a:solidFill>
              </a:rPr>
              <a:t>Calculates expected sales units based on the lifecycle of the item and its planned rate of sale by cluster.</a:t>
            </a:r>
          </a:p>
          <a:p>
            <a:endParaRPr lang="en-US" dirty="0"/>
          </a:p>
        </p:txBody>
      </p:sp>
      <p:sp>
        <p:nvSpPr>
          <p:cNvPr id="4" name="Slide Number Placeholder 3">
            <a:extLst>
              <a:ext uri="{FF2B5EF4-FFF2-40B4-BE49-F238E27FC236}">
                <a16:creationId xmlns:a16="http://schemas.microsoft.com/office/drawing/2014/main" id="{ED92E578-413B-41E1-A997-F0375658DEBC}"/>
              </a:ext>
            </a:extLst>
          </p:cNvPr>
          <p:cNvSpPr>
            <a:spLocks noGrp="1"/>
          </p:cNvSpPr>
          <p:nvPr>
            <p:ph type="sldNum" sz="quarter" idx="12"/>
          </p:nvPr>
        </p:nvSpPr>
        <p:spPr/>
        <p:txBody>
          <a:bodyPr/>
          <a:lstStyle/>
          <a:p>
            <a:fld id="{3927E200-81C2-411C-8447-51B516EE3AF5}" type="slidenum">
              <a:rPr lang="en-US" smtClean="0"/>
              <a:t>6</a:t>
            </a:fld>
            <a:endParaRPr lang="en-US"/>
          </a:p>
        </p:txBody>
      </p:sp>
    </p:spTree>
    <p:extLst>
      <p:ext uri="{BB962C8B-B14F-4D97-AF65-F5344CB8AC3E}">
        <p14:creationId xmlns:p14="http://schemas.microsoft.com/office/powerpoint/2010/main" val="3620338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927E200-81C2-411C-8447-51B516EE3AF5}" type="slidenum">
              <a:rPr lang="en-US" smtClean="0"/>
              <a:t>60</a:t>
            </a:fld>
            <a:endParaRPr lang="en-US"/>
          </a:p>
        </p:txBody>
      </p:sp>
      <p:pic>
        <p:nvPicPr>
          <p:cNvPr id="4" name="Picture 3"/>
          <p:cNvPicPr>
            <a:picLocks noChangeAspect="1"/>
          </p:cNvPicPr>
          <p:nvPr/>
        </p:nvPicPr>
        <p:blipFill>
          <a:blip r:embed="rId2"/>
          <a:stretch>
            <a:fillRect/>
          </a:stretch>
        </p:blipFill>
        <p:spPr>
          <a:xfrm>
            <a:off x="633477" y="1071637"/>
            <a:ext cx="3469235" cy="1329010"/>
          </a:xfrm>
          <a:prstGeom prst="rect">
            <a:avLst/>
          </a:prstGeom>
        </p:spPr>
      </p:pic>
      <p:grpSp>
        <p:nvGrpSpPr>
          <p:cNvPr id="8" name="Group 1"/>
          <p:cNvGrpSpPr>
            <a:grpSpLocks/>
          </p:cNvGrpSpPr>
          <p:nvPr/>
        </p:nvGrpSpPr>
        <p:grpSpPr bwMode="auto">
          <a:xfrm>
            <a:off x="1471716" y="86140"/>
            <a:ext cx="8712457" cy="859021"/>
            <a:chOff x="0" y="323701"/>
            <a:chExt cx="7248076" cy="301326"/>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314155" y="335146"/>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Master Assortment</a:t>
              </a:r>
              <a:r>
                <a:rPr lang="en-US" sz="2400" dirty="0"/>
                <a:t>(options-quantity)</a:t>
              </a:r>
              <a:endParaRPr lang="en-GB" sz="2400" dirty="0">
                <a:solidFill>
                  <a:srgbClr val="002060"/>
                </a:solidFill>
              </a:endParaRPr>
            </a:p>
          </p:txBody>
        </p:sp>
      </p:grpSp>
      <p:pic>
        <p:nvPicPr>
          <p:cNvPr id="11" name="Picture 10"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303764"/>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972348" y="2637797"/>
            <a:ext cx="2791492" cy="923330"/>
          </a:xfrm>
          <a:prstGeom prst="rect">
            <a:avLst/>
          </a:prstGeom>
          <a:solidFill>
            <a:schemeClr val="accent1">
              <a:lumMod val="20000"/>
              <a:lumOff val="80000"/>
            </a:schemeClr>
          </a:solidFill>
          <a:ln>
            <a:solidFill>
              <a:schemeClr val="tx1"/>
            </a:solidFill>
          </a:ln>
        </p:spPr>
        <p:txBody>
          <a:bodyPr wrap="square" rtlCol="0">
            <a:spAutoFit/>
          </a:bodyPr>
          <a:lstStyle/>
          <a:p>
            <a:r>
              <a:rPr lang="en-US" dirty="0"/>
              <a:t>User needs to click Actions</a:t>
            </a:r>
            <a:r>
              <a:rPr lang="en-US" dirty="0">
                <a:sym typeface="Wingdings" panose="05000000000000000000" pitchFamily="2" charset="2"/>
              </a:rPr>
              <a:t>1. Create _ Master _ Assortment</a:t>
            </a:r>
            <a:endParaRPr lang="en-US" dirty="0"/>
          </a:p>
        </p:txBody>
      </p:sp>
      <p:pic>
        <p:nvPicPr>
          <p:cNvPr id="2" name="Picture 1"/>
          <p:cNvPicPr>
            <a:picLocks noChangeAspect="1"/>
          </p:cNvPicPr>
          <p:nvPr/>
        </p:nvPicPr>
        <p:blipFill>
          <a:blip r:embed="rId4"/>
          <a:stretch>
            <a:fillRect/>
          </a:stretch>
        </p:blipFill>
        <p:spPr>
          <a:xfrm>
            <a:off x="4218826" y="2723504"/>
            <a:ext cx="7029450" cy="3714750"/>
          </a:xfrm>
          <a:prstGeom prst="rect">
            <a:avLst/>
          </a:prstGeom>
        </p:spPr>
      </p:pic>
    </p:spTree>
    <p:extLst>
      <p:ext uri="{BB962C8B-B14F-4D97-AF65-F5344CB8AC3E}">
        <p14:creationId xmlns:p14="http://schemas.microsoft.com/office/powerpoint/2010/main" val="2053424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320807" y="1287159"/>
            <a:ext cx="5695950" cy="3429000"/>
          </a:xfrm>
          <a:prstGeom prst="rect">
            <a:avLst/>
          </a:prstGeom>
        </p:spPr>
      </p:pic>
      <p:sp>
        <p:nvSpPr>
          <p:cNvPr id="3" name="Slide Number Placeholder 2"/>
          <p:cNvSpPr>
            <a:spLocks noGrp="1"/>
          </p:cNvSpPr>
          <p:nvPr>
            <p:ph type="sldNum" sz="quarter" idx="12"/>
          </p:nvPr>
        </p:nvSpPr>
        <p:spPr/>
        <p:txBody>
          <a:bodyPr/>
          <a:lstStyle/>
          <a:p>
            <a:fld id="{3927E200-81C2-411C-8447-51B516EE3AF5}" type="slidenum">
              <a:rPr lang="en-US" smtClean="0"/>
              <a:t>61</a:t>
            </a:fld>
            <a:endParaRPr lang="en-US"/>
          </a:p>
        </p:txBody>
      </p:sp>
      <p:sp>
        <p:nvSpPr>
          <p:cNvPr id="5" name="TextBox 4"/>
          <p:cNvSpPr txBox="1"/>
          <p:nvPr/>
        </p:nvSpPr>
        <p:spPr>
          <a:xfrm>
            <a:off x="2826990" y="2131554"/>
            <a:ext cx="3189767" cy="646331"/>
          </a:xfrm>
          <a:prstGeom prst="rect">
            <a:avLst/>
          </a:prstGeom>
          <a:solidFill>
            <a:schemeClr val="accent1">
              <a:lumMod val="20000"/>
              <a:lumOff val="80000"/>
            </a:schemeClr>
          </a:solidFill>
          <a:ln>
            <a:noFill/>
          </a:ln>
        </p:spPr>
        <p:txBody>
          <a:bodyPr wrap="square" rtlCol="0">
            <a:spAutoFit/>
          </a:bodyPr>
          <a:lstStyle/>
          <a:p>
            <a:r>
              <a:rPr lang="en-US" dirty="0"/>
              <a:t>Filtering button or Automatic calculation. </a:t>
            </a:r>
          </a:p>
        </p:txBody>
      </p:sp>
      <p:sp>
        <p:nvSpPr>
          <p:cNvPr id="8" name="TextBox 7"/>
          <p:cNvSpPr txBox="1"/>
          <p:nvPr/>
        </p:nvSpPr>
        <p:spPr>
          <a:xfrm>
            <a:off x="84146" y="4926502"/>
            <a:ext cx="7538484" cy="369332"/>
          </a:xfrm>
          <a:prstGeom prst="rect">
            <a:avLst/>
          </a:prstGeom>
          <a:solidFill>
            <a:schemeClr val="accent1">
              <a:lumMod val="20000"/>
              <a:lumOff val="80000"/>
            </a:schemeClr>
          </a:solidFill>
        </p:spPr>
        <p:txBody>
          <a:bodyPr wrap="square" rtlCol="0">
            <a:spAutoFit/>
          </a:bodyPr>
          <a:lstStyle/>
          <a:p>
            <a:r>
              <a:rPr lang="en-US" dirty="0"/>
              <a:t>* Right </a:t>
            </a:r>
            <a:r>
              <a:rPr lang="en-US" dirty="0" err="1"/>
              <a:t>vclick</a:t>
            </a:r>
            <a:r>
              <a:rPr lang="en-US" dirty="0"/>
              <a:t> om Measure -&gt; From Show/Hide option include “Internal Sort N”</a:t>
            </a:r>
          </a:p>
        </p:txBody>
      </p:sp>
      <p:grpSp>
        <p:nvGrpSpPr>
          <p:cNvPr id="9" name="Group 1"/>
          <p:cNvGrpSpPr>
            <a:grpSpLocks/>
          </p:cNvGrpSpPr>
          <p:nvPr/>
        </p:nvGrpSpPr>
        <p:grpSpPr bwMode="auto">
          <a:xfrm>
            <a:off x="1471716" y="65756"/>
            <a:ext cx="8712457" cy="846777"/>
            <a:chOff x="0" y="316551"/>
            <a:chExt cx="7248076" cy="29703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Master Assortment</a:t>
              </a:r>
              <a:endParaRPr lang="en-GB" sz="2400" b="1" dirty="0">
                <a:solidFill>
                  <a:srgbClr val="002060"/>
                </a:solidFill>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303764"/>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3776644" y="904988"/>
            <a:ext cx="3780105" cy="369332"/>
          </a:xfrm>
          <a:prstGeom prst="rect">
            <a:avLst/>
          </a:prstGeom>
          <a:noFill/>
        </p:spPr>
        <p:txBody>
          <a:bodyPr wrap="square" rtlCol="0">
            <a:spAutoFit/>
          </a:bodyPr>
          <a:lstStyle/>
          <a:p>
            <a:r>
              <a:rPr lang="en-US" dirty="0" err="1"/>
              <a:t>PreView</a:t>
            </a:r>
            <a:r>
              <a:rPr lang="en-US" dirty="0"/>
              <a:t> master Assortment</a:t>
            </a:r>
          </a:p>
        </p:txBody>
      </p:sp>
      <p:pic>
        <p:nvPicPr>
          <p:cNvPr id="18" name="Picture 17"/>
          <p:cNvPicPr>
            <a:picLocks noChangeAspect="1"/>
          </p:cNvPicPr>
          <p:nvPr/>
        </p:nvPicPr>
        <p:blipFill>
          <a:blip r:embed="rId4"/>
          <a:stretch>
            <a:fillRect/>
          </a:stretch>
        </p:blipFill>
        <p:spPr>
          <a:xfrm>
            <a:off x="320807" y="5376928"/>
            <a:ext cx="6086475" cy="1323975"/>
          </a:xfrm>
          <a:prstGeom prst="rect">
            <a:avLst/>
          </a:prstGeom>
        </p:spPr>
      </p:pic>
      <p:pic>
        <p:nvPicPr>
          <p:cNvPr id="19" name="Picture 18"/>
          <p:cNvPicPr>
            <a:picLocks noChangeAspect="1"/>
          </p:cNvPicPr>
          <p:nvPr/>
        </p:nvPicPr>
        <p:blipFill>
          <a:blip r:embed="rId5"/>
          <a:stretch>
            <a:fillRect/>
          </a:stretch>
        </p:blipFill>
        <p:spPr>
          <a:xfrm>
            <a:off x="7556749" y="2131554"/>
            <a:ext cx="3572374" cy="3010320"/>
          </a:xfrm>
          <a:prstGeom prst="rect">
            <a:avLst/>
          </a:prstGeom>
        </p:spPr>
      </p:pic>
      <p:sp>
        <p:nvSpPr>
          <p:cNvPr id="20" name="TextBox 19"/>
          <p:cNvSpPr txBox="1"/>
          <p:nvPr/>
        </p:nvSpPr>
        <p:spPr>
          <a:xfrm>
            <a:off x="7556749" y="5425946"/>
            <a:ext cx="4409964" cy="646331"/>
          </a:xfrm>
          <a:prstGeom prst="rect">
            <a:avLst/>
          </a:prstGeom>
          <a:solidFill>
            <a:schemeClr val="accent1">
              <a:lumMod val="20000"/>
              <a:lumOff val="80000"/>
            </a:schemeClr>
          </a:solidFill>
          <a:ln>
            <a:noFill/>
          </a:ln>
        </p:spPr>
        <p:txBody>
          <a:bodyPr wrap="square" rtlCol="0">
            <a:spAutoFit/>
          </a:bodyPr>
          <a:lstStyle/>
          <a:p>
            <a:r>
              <a:rPr lang="en-US" dirty="0"/>
              <a:t>Roll it up to all lines in Outline view and Click Descending by selection of Internal Sort N</a:t>
            </a:r>
          </a:p>
        </p:txBody>
      </p:sp>
    </p:spTree>
    <p:extLst>
      <p:ext uri="{BB962C8B-B14F-4D97-AF65-F5344CB8AC3E}">
        <p14:creationId xmlns:p14="http://schemas.microsoft.com/office/powerpoint/2010/main" val="2523936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927E200-81C2-411C-8447-51B516EE3AF5}" type="slidenum">
              <a:rPr lang="en-US" smtClean="0"/>
              <a:t>62</a:t>
            </a:fld>
            <a:endParaRPr lang="en-US"/>
          </a:p>
        </p:txBody>
      </p:sp>
      <p:grpSp>
        <p:nvGrpSpPr>
          <p:cNvPr id="8" name="Group 1"/>
          <p:cNvGrpSpPr>
            <a:grpSpLocks/>
          </p:cNvGrpSpPr>
          <p:nvPr/>
        </p:nvGrpSpPr>
        <p:grpSpPr bwMode="auto">
          <a:xfrm>
            <a:off x="972688" y="78261"/>
            <a:ext cx="8712457" cy="846777"/>
            <a:chOff x="0" y="316551"/>
            <a:chExt cx="7248076" cy="297031"/>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Master Assortment</a:t>
              </a:r>
              <a:endParaRPr lang="en-GB" sz="2400" b="1" dirty="0">
                <a:solidFill>
                  <a:srgbClr val="002060"/>
                </a:solidFill>
              </a:endParaRPr>
            </a:p>
          </p:txBody>
        </p:sp>
      </p:grpSp>
      <p:pic>
        <p:nvPicPr>
          <p:cNvPr id="11" name="Picture 10"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182225" y="587837"/>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290869" y="1245569"/>
            <a:ext cx="3780105" cy="369332"/>
          </a:xfrm>
          <a:prstGeom prst="rect">
            <a:avLst/>
          </a:prstGeom>
          <a:noFill/>
        </p:spPr>
        <p:txBody>
          <a:bodyPr wrap="square" rtlCol="0">
            <a:spAutoFit/>
          </a:bodyPr>
          <a:lstStyle/>
          <a:p>
            <a:pPr algn="ctr"/>
            <a:r>
              <a:rPr lang="en-US" dirty="0" err="1"/>
              <a:t>PreView</a:t>
            </a:r>
            <a:r>
              <a:rPr lang="en-US" dirty="0"/>
              <a:t> master Assortment</a:t>
            </a:r>
          </a:p>
        </p:txBody>
      </p:sp>
      <p:sp>
        <p:nvSpPr>
          <p:cNvPr id="13" name="TextBox 12"/>
          <p:cNvSpPr txBox="1"/>
          <p:nvPr/>
        </p:nvSpPr>
        <p:spPr>
          <a:xfrm>
            <a:off x="5863170" y="6075144"/>
            <a:ext cx="4801842" cy="646331"/>
          </a:xfrm>
          <a:prstGeom prst="rect">
            <a:avLst/>
          </a:prstGeom>
          <a:solidFill>
            <a:schemeClr val="accent1">
              <a:lumMod val="20000"/>
              <a:lumOff val="80000"/>
            </a:schemeClr>
          </a:solidFill>
          <a:ln>
            <a:noFill/>
          </a:ln>
        </p:spPr>
        <p:txBody>
          <a:bodyPr wrap="square" rtlCol="0">
            <a:spAutoFit/>
          </a:bodyPr>
          <a:lstStyle/>
          <a:p>
            <a:r>
              <a:rPr lang="en-US" dirty="0"/>
              <a:t>User are able to view the Wedge pattern based PHs assignment with clusters</a:t>
            </a:r>
          </a:p>
        </p:txBody>
      </p:sp>
      <p:pic>
        <p:nvPicPr>
          <p:cNvPr id="3" name="Picture 2"/>
          <p:cNvPicPr>
            <a:picLocks noChangeAspect="1"/>
          </p:cNvPicPr>
          <p:nvPr/>
        </p:nvPicPr>
        <p:blipFill>
          <a:blip r:embed="rId3"/>
          <a:stretch>
            <a:fillRect/>
          </a:stretch>
        </p:blipFill>
        <p:spPr>
          <a:xfrm>
            <a:off x="109537" y="895350"/>
            <a:ext cx="11972925" cy="5067300"/>
          </a:xfrm>
          <a:prstGeom prst="rect">
            <a:avLst/>
          </a:prstGeom>
        </p:spPr>
      </p:pic>
    </p:spTree>
    <p:extLst>
      <p:ext uri="{BB962C8B-B14F-4D97-AF65-F5344CB8AC3E}">
        <p14:creationId xmlns:p14="http://schemas.microsoft.com/office/powerpoint/2010/main" val="3741031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927E200-81C2-411C-8447-51B516EE3AF5}" type="slidenum">
              <a:rPr lang="en-US" smtClean="0"/>
              <a:t>63</a:t>
            </a:fld>
            <a:endParaRPr lang="en-US" dirty="0"/>
          </a:p>
        </p:txBody>
      </p:sp>
      <p:sp>
        <p:nvSpPr>
          <p:cNvPr id="8" name="TextBox 7"/>
          <p:cNvSpPr txBox="1"/>
          <p:nvPr/>
        </p:nvSpPr>
        <p:spPr>
          <a:xfrm>
            <a:off x="7079512" y="3131201"/>
            <a:ext cx="4274288" cy="369332"/>
          </a:xfrm>
          <a:prstGeom prst="rect">
            <a:avLst/>
          </a:prstGeom>
          <a:noFill/>
        </p:spPr>
        <p:txBody>
          <a:bodyPr wrap="square" rtlCol="0">
            <a:spAutoFit/>
          </a:bodyPr>
          <a:lstStyle/>
          <a:p>
            <a:r>
              <a:rPr lang="en-US" dirty="0"/>
              <a:t>UDA and Master assortment</a:t>
            </a:r>
          </a:p>
        </p:txBody>
      </p:sp>
      <p:sp>
        <p:nvSpPr>
          <p:cNvPr id="9" name="TextBox 8"/>
          <p:cNvSpPr txBox="1"/>
          <p:nvPr/>
        </p:nvSpPr>
        <p:spPr>
          <a:xfrm>
            <a:off x="1363567" y="1591426"/>
            <a:ext cx="5007935" cy="369332"/>
          </a:xfrm>
          <a:prstGeom prst="rect">
            <a:avLst/>
          </a:prstGeom>
          <a:noFill/>
        </p:spPr>
        <p:txBody>
          <a:bodyPr wrap="square" rtlCol="0">
            <a:spAutoFit/>
          </a:bodyPr>
          <a:lstStyle/>
          <a:p>
            <a:r>
              <a:rPr lang="en-US" dirty="0"/>
              <a:t>#Options/Qty calculation WB</a:t>
            </a:r>
          </a:p>
        </p:txBody>
      </p:sp>
      <p:grpSp>
        <p:nvGrpSpPr>
          <p:cNvPr id="10" name="Group 1"/>
          <p:cNvGrpSpPr>
            <a:grpSpLocks/>
          </p:cNvGrpSpPr>
          <p:nvPr/>
        </p:nvGrpSpPr>
        <p:grpSpPr bwMode="auto">
          <a:xfrm>
            <a:off x="985941" y="349829"/>
            <a:ext cx="8712457" cy="846777"/>
            <a:chOff x="0" y="316551"/>
            <a:chExt cx="7248076" cy="297031"/>
          </a:xfrm>
        </p:grpSpPr>
        <p:sp>
          <p:nvSpPr>
            <p:cNvPr id="11" name="Rectangle 10"/>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2" name="Rectangle 11"/>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 AP- Master_ Assortment</a:t>
              </a:r>
              <a:endParaRPr lang="en-GB" sz="2400" b="1" dirty="0">
                <a:solidFill>
                  <a:srgbClr val="002060"/>
                </a:solidFill>
              </a:endParaRPr>
            </a:p>
          </p:txBody>
        </p:sp>
      </p:grpSp>
      <p:pic>
        <p:nvPicPr>
          <p:cNvPr id="13" name="Picture 12"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182225" y="587837"/>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3221490" y="1284715"/>
            <a:ext cx="6005079" cy="369332"/>
          </a:xfrm>
          <a:prstGeom prst="rect">
            <a:avLst/>
          </a:prstGeom>
          <a:noFill/>
        </p:spPr>
        <p:txBody>
          <a:bodyPr wrap="square" rtlCol="0">
            <a:spAutoFit/>
          </a:bodyPr>
          <a:lstStyle/>
          <a:p>
            <a:pPr algn="ctr"/>
            <a:r>
              <a:rPr lang="en-US" dirty="0"/>
              <a:t>Options/Qty calculation Vs </a:t>
            </a:r>
            <a:r>
              <a:rPr lang="en-US" dirty="0" err="1"/>
              <a:t>PreView</a:t>
            </a:r>
            <a:r>
              <a:rPr lang="en-US" dirty="0"/>
              <a:t> master Assortment</a:t>
            </a:r>
          </a:p>
        </p:txBody>
      </p:sp>
      <p:sp>
        <p:nvSpPr>
          <p:cNvPr id="17" name="TextBox 16"/>
          <p:cNvSpPr txBox="1"/>
          <p:nvPr/>
        </p:nvSpPr>
        <p:spPr>
          <a:xfrm>
            <a:off x="1216095" y="4621773"/>
            <a:ext cx="5007935" cy="369332"/>
          </a:xfrm>
          <a:prstGeom prst="rect">
            <a:avLst/>
          </a:prstGeom>
          <a:noFill/>
        </p:spPr>
        <p:txBody>
          <a:bodyPr wrap="square" rtlCol="0">
            <a:spAutoFit/>
          </a:bodyPr>
          <a:lstStyle/>
          <a:p>
            <a:r>
              <a:rPr lang="en-US" dirty="0"/>
              <a:t>#Master Assortment WB</a:t>
            </a:r>
          </a:p>
        </p:txBody>
      </p:sp>
      <p:sp>
        <p:nvSpPr>
          <p:cNvPr id="18" name="TextBox 17"/>
          <p:cNvSpPr txBox="1"/>
          <p:nvPr/>
        </p:nvSpPr>
        <p:spPr>
          <a:xfrm>
            <a:off x="4037428" y="3863917"/>
            <a:ext cx="8074955" cy="369332"/>
          </a:xfrm>
          <a:prstGeom prst="rect">
            <a:avLst/>
          </a:prstGeom>
          <a:solidFill>
            <a:schemeClr val="accent1">
              <a:lumMod val="20000"/>
              <a:lumOff val="80000"/>
            </a:schemeClr>
          </a:solidFill>
          <a:ln>
            <a:noFill/>
          </a:ln>
        </p:spPr>
        <p:txBody>
          <a:bodyPr wrap="square" rtlCol="0">
            <a:spAutoFit/>
          </a:bodyPr>
          <a:lstStyle/>
          <a:p>
            <a:r>
              <a:rPr lang="en-US" dirty="0"/>
              <a:t>User can validate Total Qty/ </a:t>
            </a:r>
            <a:r>
              <a:rPr lang="en-US" dirty="0" err="1"/>
              <a:t>Avg</a:t>
            </a:r>
            <a:r>
              <a:rPr lang="en-US" dirty="0"/>
              <a:t> Buy Qty per cluster level from the two WBs </a:t>
            </a:r>
          </a:p>
        </p:txBody>
      </p:sp>
      <p:sp>
        <p:nvSpPr>
          <p:cNvPr id="19" name="TextBox 18"/>
          <p:cNvSpPr txBox="1"/>
          <p:nvPr/>
        </p:nvSpPr>
        <p:spPr>
          <a:xfrm>
            <a:off x="4037428" y="4404134"/>
            <a:ext cx="8061891" cy="646331"/>
          </a:xfrm>
          <a:prstGeom prst="rect">
            <a:avLst/>
          </a:prstGeom>
          <a:solidFill>
            <a:schemeClr val="accent1">
              <a:lumMod val="20000"/>
              <a:lumOff val="80000"/>
            </a:schemeClr>
          </a:solidFill>
          <a:ln>
            <a:noFill/>
          </a:ln>
        </p:spPr>
        <p:txBody>
          <a:bodyPr wrap="square" rtlCol="0">
            <a:spAutoFit/>
          </a:bodyPr>
          <a:lstStyle/>
          <a:p>
            <a:r>
              <a:rPr lang="en-US" dirty="0"/>
              <a:t>Total no of options also can be validated per cluster wise if there is no override from users</a:t>
            </a:r>
          </a:p>
        </p:txBody>
      </p:sp>
      <p:pic>
        <p:nvPicPr>
          <p:cNvPr id="2" name="Picture 1"/>
          <p:cNvPicPr>
            <a:picLocks noChangeAspect="1"/>
          </p:cNvPicPr>
          <p:nvPr/>
        </p:nvPicPr>
        <p:blipFill>
          <a:blip r:embed="rId3"/>
          <a:stretch>
            <a:fillRect/>
          </a:stretch>
        </p:blipFill>
        <p:spPr>
          <a:xfrm>
            <a:off x="126612" y="5192143"/>
            <a:ext cx="10763250" cy="1647825"/>
          </a:xfrm>
          <a:prstGeom prst="rect">
            <a:avLst/>
          </a:prstGeom>
        </p:spPr>
      </p:pic>
      <p:pic>
        <p:nvPicPr>
          <p:cNvPr id="3" name="Picture 2"/>
          <p:cNvPicPr>
            <a:picLocks noChangeAspect="1"/>
          </p:cNvPicPr>
          <p:nvPr/>
        </p:nvPicPr>
        <p:blipFill>
          <a:blip r:embed="rId4"/>
          <a:stretch>
            <a:fillRect/>
          </a:stretch>
        </p:blipFill>
        <p:spPr>
          <a:xfrm>
            <a:off x="676275" y="2059907"/>
            <a:ext cx="10839450" cy="1676400"/>
          </a:xfrm>
          <a:prstGeom prst="rect">
            <a:avLst/>
          </a:prstGeom>
        </p:spPr>
      </p:pic>
    </p:spTree>
    <p:extLst>
      <p:ext uri="{BB962C8B-B14F-4D97-AF65-F5344CB8AC3E}">
        <p14:creationId xmlns:p14="http://schemas.microsoft.com/office/powerpoint/2010/main" val="960218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927E200-81C2-411C-8447-51B516EE3AF5}" type="slidenum">
              <a:rPr lang="en-US" smtClean="0"/>
              <a:t>64</a:t>
            </a:fld>
            <a:endParaRPr lang="en-US" dirty="0"/>
          </a:p>
        </p:txBody>
      </p:sp>
      <p:sp>
        <p:nvSpPr>
          <p:cNvPr id="9" name="TextBox 8"/>
          <p:cNvSpPr txBox="1"/>
          <p:nvPr/>
        </p:nvSpPr>
        <p:spPr>
          <a:xfrm>
            <a:off x="1363567" y="1591426"/>
            <a:ext cx="5007935" cy="369332"/>
          </a:xfrm>
          <a:prstGeom prst="rect">
            <a:avLst/>
          </a:prstGeom>
          <a:noFill/>
        </p:spPr>
        <p:txBody>
          <a:bodyPr wrap="square" rtlCol="0">
            <a:spAutoFit/>
          </a:bodyPr>
          <a:lstStyle/>
          <a:p>
            <a:r>
              <a:rPr lang="en-US" dirty="0"/>
              <a:t>User can assign 4 additional UDA</a:t>
            </a:r>
          </a:p>
        </p:txBody>
      </p:sp>
      <p:grpSp>
        <p:nvGrpSpPr>
          <p:cNvPr id="10" name="Group 1"/>
          <p:cNvGrpSpPr>
            <a:grpSpLocks/>
          </p:cNvGrpSpPr>
          <p:nvPr/>
        </p:nvGrpSpPr>
        <p:grpSpPr bwMode="auto">
          <a:xfrm>
            <a:off x="985941" y="349829"/>
            <a:ext cx="8712457" cy="846777"/>
            <a:chOff x="0" y="316551"/>
            <a:chExt cx="7248076" cy="297031"/>
          </a:xfrm>
        </p:grpSpPr>
        <p:sp>
          <p:nvSpPr>
            <p:cNvPr id="11" name="Rectangle 10"/>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2" name="Rectangle 11"/>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 AP- Master_ Assortment</a:t>
              </a:r>
              <a:endParaRPr lang="en-GB" sz="2400" b="1" dirty="0">
                <a:solidFill>
                  <a:srgbClr val="002060"/>
                </a:solidFill>
              </a:endParaRPr>
            </a:p>
          </p:txBody>
        </p:sp>
      </p:grpSp>
      <p:pic>
        <p:nvPicPr>
          <p:cNvPr id="13" name="Picture 12"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182225" y="587837"/>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3221490" y="1284715"/>
            <a:ext cx="6005079" cy="369332"/>
          </a:xfrm>
          <a:prstGeom prst="rect">
            <a:avLst/>
          </a:prstGeom>
          <a:noFill/>
        </p:spPr>
        <p:txBody>
          <a:bodyPr wrap="square" rtlCol="0">
            <a:spAutoFit/>
          </a:bodyPr>
          <a:lstStyle/>
          <a:p>
            <a:pPr algn="ctr"/>
            <a:r>
              <a:rPr lang="en-US" dirty="0"/>
              <a:t>Options/Qty calculation Vs </a:t>
            </a:r>
            <a:r>
              <a:rPr lang="en-US" dirty="0" err="1"/>
              <a:t>PreView</a:t>
            </a:r>
            <a:r>
              <a:rPr lang="en-US" dirty="0"/>
              <a:t> master Assortment</a:t>
            </a:r>
          </a:p>
        </p:txBody>
      </p:sp>
      <p:pic>
        <p:nvPicPr>
          <p:cNvPr id="15" name="Picture 14"/>
          <p:cNvPicPr>
            <a:picLocks noChangeAspect="1"/>
          </p:cNvPicPr>
          <p:nvPr/>
        </p:nvPicPr>
        <p:blipFill>
          <a:blip r:embed="rId3"/>
          <a:stretch>
            <a:fillRect/>
          </a:stretch>
        </p:blipFill>
        <p:spPr>
          <a:xfrm>
            <a:off x="5152272" y="1807089"/>
            <a:ext cx="4439270" cy="4578154"/>
          </a:xfrm>
          <a:prstGeom prst="rect">
            <a:avLst/>
          </a:prstGeom>
          <a:ln>
            <a:solidFill>
              <a:schemeClr val="tx1"/>
            </a:solidFill>
          </a:ln>
        </p:spPr>
      </p:pic>
    </p:spTree>
    <p:extLst>
      <p:ext uri="{BB962C8B-B14F-4D97-AF65-F5344CB8AC3E}">
        <p14:creationId xmlns:p14="http://schemas.microsoft.com/office/powerpoint/2010/main" val="1206324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927E200-81C2-411C-8447-51B516EE3AF5}" type="slidenum">
              <a:rPr lang="en-US" smtClean="0"/>
              <a:t>65</a:t>
            </a:fld>
            <a:endParaRPr lang="en-US"/>
          </a:p>
        </p:txBody>
      </p:sp>
      <p:pic>
        <p:nvPicPr>
          <p:cNvPr id="2" name="Picture 1"/>
          <p:cNvPicPr>
            <a:picLocks noChangeAspect="1"/>
          </p:cNvPicPr>
          <p:nvPr/>
        </p:nvPicPr>
        <p:blipFill>
          <a:blip r:embed="rId2"/>
          <a:stretch>
            <a:fillRect/>
          </a:stretch>
        </p:blipFill>
        <p:spPr>
          <a:xfrm>
            <a:off x="838200" y="2013140"/>
            <a:ext cx="5481054" cy="3204309"/>
          </a:xfrm>
          <a:prstGeom prst="rect">
            <a:avLst/>
          </a:prstGeom>
        </p:spPr>
      </p:pic>
      <p:sp>
        <p:nvSpPr>
          <p:cNvPr id="6" name="TextBox 5"/>
          <p:cNvSpPr txBox="1"/>
          <p:nvPr/>
        </p:nvSpPr>
        <p:spPr>
          <a:xfrm>
            <a:off x="6720855" y="3805551"/>
            <a:ext cx="4082903" cy="369332"/>
          </a:xfrm>
          <a:prstGeom prst="rect">
            <a:avLst/>
          </a:prstGeom>
          <a:solidFill>
            <a:schemeClr val="accent1">
              <a:lumMod val="20000"/>
              <a:lumOff val="80000"/>
            </a:schemeClr>
          </a:solidFill>
        </p:spPr>
        <p:txBody>
          <a:bodyPr wrap="square" rtlCol="0">
            <a:spAutoFit/>
          </a:bodyPr>
          <a:lstStyle/>
          <a:p>
            <a:r>
              <a:rPr lang="en-US" dirty="0"/>
              <a:t>Approval of Master Assortment by Class</a:t>
            </a:r>
          </a:p>
        </p:txBody>
      </p:sp>
      <p:grpSp>
        <p:nvGrpSpPr>
          <p:cNvPr id="8" name="Group 1"/>
          <p:cNvGrpSpPr>
            <a:grpSpLocks/>
          </p:cNvGrpSpPr>
          <p:nvPr/>
        </p:nvGrpSpPr>
        <p:grpSpPr bwMode="auto">
          <a:xfrm>
            <a:off x="985941" y="349829"/>
            <a:ext cx="8712457" cy="846777"/>
            <a:chOff x="0" y="316551"/>
            <a:chExt cx="7248076" cy="297031"/>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Master Assortment</a:t>
              </a:r>
              <a:endParaRPr lang="en-GB" sz="2400" b="1" dirty="0">
                <a:solidFill>
                  <a:srgbClr val="002060"/>
                </a:solidFill>
              </a:endParaRPr>
            </a:p>
          </p:txBody>
        </p:sp>
      </p:grpSp>
      <p:pic>
        <p:nvPicPr>
          <p:cNvPr id="11" name="Picture 10"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182225" y="587837"/>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271443" y="1438551"/>
            <a:ext cx="6005079" cy="369332"/>
          </a:xfrm>
          <a:prstGeom prst="rect">
            <a:avLst/>
          </a:prstGeom>
          <a:noFill/>
        </p:spPr>
        <p:txBody>
          <a:bodyPr wrap="square" rtlCol="0">
            <a:spAutoFit/>
          </a:bodyPr>
          <a:lstStyle/>
          <a:p>
            <a:pPr algn="ctr"/>
            <a:r>
              <a:rPr lang="en-US" dirty="0"/>
              <a:t>Approve Master  Assortment</a:t>
            </a:r>
          </a:p>
        </p:txBody>
      </p:sp>
      <p:sp>
        <p:nvSpPr>
          <p:cNvPr id="13" name="TextBox 12"/>
          <p:cNvSpPr txBox="1"/>
          <p:nvPr/>
        </p:nvSpPr>
        <p:spPr>
          <a:xfrm>
            <a:off x="6427304" y="2033624"/>
            <a:ext cx="5141844" cy="923330"/>
          </a:xfrm>
          <a:prstGeom prst="rect">
            <a:avLst/>
          </a:prstGeom>
          <a:solidFill>
            <a:schemeClr val="accent1">
              <a:lumMod val="20000"/>
              <a:lumOff val="80000"/>
            </a:schemeClr>
          </a:solidFill>
          <a:ln>
            <a:noFill/>
          </a:ln>
        </p:spPr>
        <p:txBody>
          <a:bodyPr wrap="square" rtlCol="0">
            <a:spAutoFit/>
          </a:bodyPr>
          <a:lstStyle/>
          <a:p>
            <a:r>
              <a:rPr lang="en-US" dirty="0"/>
              <a:t>User needs to check Approve Check Box and then click </a:t>
            </a:r>
          </a:p>
          <a:p>
            <a:r>
              <a:rPr lang="en-US" dirty="0"/>
              <a:t> Actions </a:t>
            </a:r>
            <a:r>
              <a:rPr lang="en-US" dirty="0">
                <a:sym typeface="Wingdings" panose="05000000000000000000" pitchFamily="2" charset="2"/>
              </a:rPr>
              <a:t> 2. Approve _ </a:t>
            </a:r>
            <a:r>
              <a:rPr lang="en-US" dirty="0" err="1">
                <a:sym typeface="Wingdings" panose="05000000000000000000" pitchFamily="2" charset="2"/>
              </a:rPr>
              <a:t>MasterAssortment</a:t>
            </a:r>
            <a:endParaRPr lang="en-US" dirty="0"/>
          </a:p>
        </p:txBody>
      </p:sp>
    </p:spTree>
    <p:extLst>
      <p:ext uri="{BB962C8B-B14F-4D97-AF65-F5344CB8AC3E}">
        <p14:creationId xmlns:p14="http://schemas.microsoft.com/office/powerpoint/2010/main" val="8039924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927E200-81C2-411C-8447-51B516EE3AF5}" type="slidenum">
              <a:rPr lang="en-US" smtClean="0"/>
              <a:t>66</a:t>
            </a:fld>
            <a:endParaRPr lang="en-US"/>
          </a:p>
        </p:txBody>
      </p:sp>
      <p:grpSp>
        <p:nvGrpSpPr>
          <p:cNvPr id="8" name="Group 1"/>
          <p:cNvGrpSpPr>
            <a:grpSpLocks/>
          </p:cNvGrpSpPr>
          <p:nvPr/>
        </p:nvGrpSpPr>
        <p:grpSpPr bwMode="auto">
          <a:xfrm>
            <a:off x="985941" y="349829"/>
            <a:ext cx="8712457" cy="846777"/>
            <a:chOff x="0" y="316551"/>
            <a:chExt cx="7248076" cy="297031"/>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Master Assortment</a:t>
              </a:r>
              <a:endParaRPr lang="en-GB" sz="2400" b="1" dirty="0">
                <a:solidFill>
                  <a:srgbClr val="002060"/>
                </a:solidFill>
              </a:endParaRPr>
            </a:p>
          </p:txBody>
        </p:sp>
      </p:grpSp>
      <p:pic>
        <p:nvPicPr>
          <p:cNvPr id="11" name="Picture 10"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182225" y="587837"/>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271443" y="1438551"/>
            <a:ext cx="6005079" cy="369332"/>
          </a:xfrm>
          <a:prstGeom prst="rect">
            <a:avLst/>
          </a:prstGeom>
          <a:noFill/>
        </p:spPr>
        <p:txBody>
          <a:bodyPr wrap="square" rtlCol="0">
            <a:spAutoFit/>
          </a:bodyPr>
          <a:lstStyle/>
          <a:p>
            <a:pPr algn="ctr"/>
            <a:r>
              <a:rPr lang="en-US" dirty="0"/>
              <a:t>Review Master  Assortment approved</a:t>
            </a:r>
          </a:p>
        </p:txBody>
      </p:sp>
      <p:pic>
        <p:nvPicPr>
          <p:cNvPr id="14" name="Picture 13"/>
          <p:cNvPicPr>
            <a:picLocks noChangeAspect="1"/>
          </p:cNvPicPr>
          <p:nvPr/>
        </p:nvPicPr>
        <p:blipFill>
          <a:blip r:embed="rId3"/>
          <a:stretch>
            <a:fillRect/>
          </a:stretch>
        </p:blipFill>
        <p:spPr>
          <a:xfrm>
            <a:off x="165860" y="2306859"/>
            <a:ext cx="11860280" cy="2648320"/>
          </a:xfrm>
          <a:prstGeom prst="rect">
            <a:avLst/>
          </a:prstGeom>
        </p:spPr>
      </p:pic>
    </p:spTree>
    <p:extLst>
      <p:ext uri="{BB962C8B-B14F-4D97-AF65-F5344CB8AC3E}">
        <p14:creationId xmlns:p14="http://schemas.microsoft.com/office/powerpoint/2010/main" val="3108583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AGENDA</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67</a:t>
            </a:fld>
            <a:endParaRPr lang="en-US"/>
          </a:p>
        </p:txBody>
      </p:sp>
      <p:sp>
        <p:nvSpPr>
          <p:cNvPr id="4" name="Subtitle 3"/>
          <p:cNvSpPr>
            <a:spLocks noGrp="1"/>
          </p:cNvSpPr>
          <p:nvPr>
            <p:ph type="subTitle" idx="1"/>
          </p:nvPr>
        </p:nvSpPr>
        <p:spPr>
          <a:xfrm>
            <a:off x="308113" y="1947415"/>
            <a:ext cx="9144000" cy="2955890"/>
          </a:xfrm>
        </p:spPr>
        <p:txBody>
          <a:bodyPr>
            <a:normAutofit lnSpcReduction="10000"/>
          </a:bodyPr>
          <a:lstStyle/>
          <a:p>
            <a:pPr marL="457200" indent="-457200" algn="l">
              <a:buAutoNum type="arabicPeriod"/>
            </a:pPr>
            <a:r>
              <a:rPr lang="en-US" dirty="0"/>
              <a:t>PLM Matching                                                          1.5 </a:t>
            </a:r>
            <a:r>
              <a:rPr lang="en-US" dirty="0" err="1"/>
              <a:t>hrs</a:t>
            </a:r>
            <a:endParaRPr lang="en-US" dirty="0"/>
          </a:p>
          <a:p>
            <a:pPr marL="457200" indent="-457200" algn="l">
              <a:buAutoNum type="arabicPeriod"/>
            </a:pPr>
            <a:r>
              <a:rPr lang="en-US" dirty="0">
                <a:solidFill>
                  <a:srgbClr val="FF0000"/>
                </a:solidFill>
              </a:rPr>
              <a:t>Batches Run- 2</a:t>
            </a:r>
            <a:r>
              <a:rPr lang="en-US" baseline="30000" dirty="0">
                <a:solidFill>
                  <a:srgbClr val="FF0000"/>
                </a:solidFill>
              </a:rPr>
              <a:t>nd</a:t>
            </a:r>
            <a:r>
              <a:rPr lang="en-US" dirty="0">
                <a:solidFill>
                  <a:srgbClr val="FF0000"/>
                </a:solidFill>
              </a:rPr>
              <a:t> Interface + Break                       30 mins </a:t>
            </a:r>
            <a:endParaRPr lang="en-US" dirty="0"/>
          </a:p>
          <a:p>
            <a:pPr marL="457200" indent="-457200" algn="l">
              <a:buAutoNum type="arabicPeriod"/>
            </a:pPr>
            <a:r>
              <a:rPr lang="en-US" dirty="0"/>
              <a:t>Assortment Detail - Plan Options                          1 </a:t>
            </a:r>
            <a:r>
              <a:rPr lang="en-US" dirty="0" err="1"/>
              <a:t>hr</a:t>
            </a:r>
            <a:endParaRPr lang="en-US" dirty="0"/>
          </a:p>
          <a:p>
            <a:pPr marL="457200" indent="-457200" algn="l">
              <a:buAutoNum type="arabicPeriod"/>
            </a:pPr>
            <a:r>
              <a:rPr lang="en-US" dirty="0">
                <a:solidFill>
                  <a:srgbClr val="FF0000"/>
                </a:solidFill>
              </a:rPr>
              <a:t>Batches Run</a:t>
            </a:r>
            <a:r>
              <a:rPr lang="en-US" dirty="0"/>
              <a:t>                                                              </a:t>
            </a:r>
            <a:r>
              <a:rPr lang="en-US" dirty="0">
                <a:solidFill>
                  <a:srgbClr val="FF0000"/>
                </a:solidFill>
              </a:rPr>
              <a:t>15 mins    </a:t>
            </a:r>
          </a:p>
          <a:p>
            <a:pPr marL="457200" indent="-457200" algn="l">
              <a:buAutoNum type="arabicPeriod"/>
            </a:pPr>
            <a:r>
              <a:rPr lang="en-US" dirty="0"/>
              <a:t>File Buying week (SPL &amp; IC)                                     1 </a:t>
            </a:r>
            <a:r>
              <a:rPr lang="en-US" dirty="0" err="1"/>
              <a:t>hr</a:t>
            </a:r>
            <a:endParaRPr lang="en-US" dirty="0"/>
          </a:p>
          <a:p>
            <a:pPr algn="l"/>
            <a:endParaRPr lang="en-US" dirty="0"/>
          </a:p>
          <a:p>
            <a:pPr algn="l"/>
            <a:r>
              <a:rPr lang="en-US" sz="1800" dirty="0"/>
              <a:t>** Batches run – 30 mins</a:t>
            </a:r>
          </a:p>
          <a:p>
            <a:pPr marL="342900" indent="-342900" algn="l">
              <a:buAutoNum type="alphaUcPeriod" startAt="2"/>
            </a:pPr>
            <a:endParaRPr lang="en-US" dirty="0"/>
          </a:p>
          <a:p>
            <a:pPr marL="342900" indent="-342900" algn="l">
              <a:buAutoNum type="alphaUcPeriod" startAt="2"/>
            </a:pPr>
            <a:endParaRPr lang="en-US" dirty="0"/>
          </a:p>
          <a:p>
            <a:pPr marL="342900" indent="-342900" algn="l">
              <a:buAutoNum type="alphaUcPeriod" startAt="2"/>
            </a:pPr>
            <a:endParaRPr lang="en-US" dirty="0"/>
          </a:p>
        </p:txBody>
      </p:sp>
      <p:sp>
        <p:nvSpPr>
          <p:cNvPr id="13" name="Title 3"/>
          <p:cNvSpPr txBox="1">
            <a:spLocks/>
          </p:cNvSpPr>
          <p:nvPr/>
        </p:nvSpPr>
        <p:spPr>
          <a:xfrm>
            <a:off x="172278" y="1149326"/>
            <a:ext cx="3366052" cy="4924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700" b="1" dirty="0">
                <a:solidFill>
                  <a:schemeClr val="accent1">
                    <a:lumMod val="75000"/>
                  </a:schemeClr>
                </a:solidFill>
                <a:latin typeface="+mn-lt"/>
                <a:ea typeface="+mn-ea"/>
                <a:cs typeface="+mn-cs"/>
              </a:rPr>
              <a:t>Agenda Day-4</a:t>
            </a:r>
          </a:p>
        </p:txBody>
      </p:sp>
      <p:pic>
        <p:nvPicPr>
          <p:cNvPr id="14" name="Picture 13"/>
          <p:cNvPicPr>
            <a:picLocks noChangeAspect="1"/>
          </p:cNvPicPr>
          <p:nvPr/>
        </p:nvPicPr>
        <p:blipFill>
          <a:blip r:embed="rId3"/>
          <a:stretch>
            <a:fillRect/>
          </a:stretch>
        </p:blipFill>
        <p:spPr>
          <a:xfrm>
            <a:off x="7924800" y="1395547"/>
            <a:ext cx="4267200" cy="3200400"/>
          </a:xfrm>
          <a:prstGeom prst="rect">
            <a:avLst/>
          </a:prstGeom>
        </p:spPr>
      </p:pic>
    </p:spTree>
    <p:extLst>
      <p:ext uri="{BB962C8B-B14F-4D97-AF65-F5344CB8AC3E}">
        <p14:creationId xmlns:p14="http://schemas.microsoft.com/office/powerpoint/2010/main" val="2066856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3213" y="1131471"/>
            <a:ext cx="10492165" cy="5344736"/>
          </a:xfrm>
        </p:spPr>
        <p:txBody>
          <a:bodyPr>
            <a:normAutofit/>
          </a:bodyPr>
          <a:lstStyle/>
          <a:p>
            <a:pPr algn="l"/>
            <a:r>
              <a:rPr lang="en-US" sz="4000" b="1" dirty="0">
                <a:solidFill>
                  <a:schemeClr val="accent1">
                    <a:lumMod val="75000"/>
                  </a:schemeClr>
                </a:solidFill>
              </a:rPr>
              <a:t>  Rules for the Session?</a:t>
            </a:r>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Ground Rules</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2"/>
          <p:cNvSpPr txBox="1">
            <a:spLocks/>
          </p:cNvSpPr>
          <p:nvPr>
            <p:custDataLst>
              <p:tags r:id="rId1"/>
            </p:custDataLst>
          </p:nvPr>
        </p:nvSpPr>
        <p:spPr>
          <a:xfrm>
            <a:off x="1162496" y="1874233"/>
            <a:ext cx="6791606" cy="3376694"/>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Make the session interactive</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Ensure all issues are clearly communicated and captured.</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If we don’t know the answer to something, we will log an action on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Action Log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and move on</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interest of time, any topic requiring a detailed discussion will be discussed separately. </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Please do not use phones during the workshop</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Please close your laptops (will use only during hands on)</a:t>
            </a:r>
          </a:p>
        </p:txBody>
      </p:sp>
      <p:pic>
        <p:nvPicPr>
          <p:cNvPr id="4" name="Picture 3"/>
          <p:cNvPicPr>
            <a:picLocks noChangeAspect="1"/>
          </p:cNvPicPr>
          <p:nvPr/>
        </p:nvPicPr>
        <p:blipFill>
          <a:blip r:embed="rId4"/>
          <a:stretch>
            <a:fillRect/>
          </a:stretch>
        </p:blipFill>
        <p:spPr>
          <a:xfrm>
            <a:off x="9793464" y="2927539"/>
            <a:ext cx="1381125" cy="1752600"/>
          </a:xfrm>
          <a:prstGeom prst="rect">
            <a:avLst/>
          </a:prstGeom>
        </p:spPr>
      </p:pic>
    </p:spTree>
    <p:extLst>
      <p:ext uri="{BB962C8B-B14F-4D97-AF65-F5344CB8AC3E}">
        <p14:creationId xmlns:p14="http://schemas.microsoft.com/office/powerpoint/2010/main" val="32365771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219924" y="17055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PLM</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69</a:t>
            </a:fld>
            <a:endParaRPr lang="en-US"/>
          </a:p>
        </p:txBody>
      </p:sp>
      <p:sp>
        <p:nvSpPr>
          <p:cNvPr id="13" name="Subtitle 2"/>
          <p:cNvSpPr>
            <a:spLocks noGrp="1"/>
          </p:cNvSpPr>
          <p:nvPr>
            <p:ph type="subTitle" idx="1"/>
          </p:nvPr>
        </p:nvSpPr>
        <p:spPr>
          <a:xfrm>
            <a:off x="278194" y="1533951"/>
            <a:ext cx="8627535" cy="3205082"/>
          </a:xfrm>
        </p:spPr>
        <p:txBody>
          <a:bodyPr>
            <a:normAutofit/>
          </a:bodyPr>
          <a:lstStyle/>
          <a:p>
            <a:pPr algn="l"/>
            <a:r>
              <a:rPr lang="en-US" sz="4000" b="1" dirty="0">
                <a:solidFill>
                  <a:schemeClr val="accent1">
                    <a:lumMod val="75000"/>
                  </a:schemeClr>
                </a:solidFill>
              </a:rPr>
              <a:t>Completes your PLM Process !</a:t>
            </a:r>
          </a:p>
          <a:p>
            <a:pPr algn="l"/>
            <a:r>
              <a:rPr lang="en-US" sz="2000" b="1" dirty="0">
                <a:solidFill>
                  <a:schemeClr val="accent1">
                    <a:lumMod val="75000"/>
                  </a:schemeClr>
                </a:solidFill>
              </a:rPr>
              <a:t>(PLM Matching)</a:t>
            </a:r>
          </a:p>
          <a:p>
            <a:pPr algn="l"/>
            <a:endParaRPr lang="en-US" sz="4000" b="1" dirty="0">
              <a:solidFill>
                <a:schemeClr val="accent1">
                  <a:lumMod val="75000"/>
                </a:schemeClr>
              </a:solidFill>
            </a:endParaRPr>
          </a:p>
        </p:txBody>
      </p:sp>
      <p:pic>
        <p:nvPicPr>
          <p:cNvPr id="4" name="Picture 3"/>
          <p:cNvPicPr>
            <a:picLocks noChangeAspect="1"/>
          </p:cNvPicPr>
          <p:nvPr/>
        </p:nvPicPr>
        <p:blipFill>
          <a:blip r:embed="rId3"/>
          <a:stretch>
            <a:fillRect/>
          </a:stretch>
        </p:blipFill>
        <p:spPr>
          <a:xfrm>
            <a:off x="658260" y="3136492"/>
            <a:ext cx="9020175" cy="3000375"/>
          </a:xfrm>
          <a:prstGeom prst="rect">
            <a:avLst/>
          </a:prstGeom>
        </p:spPr>
      </p:pic>
    </p:spTree>
    <p:extLst>
      <p:ext uri="{BB962C8B-B14F-4D97-AF65-F5344CB8AC3E}">
        <p14:creationId xmlns:p14="http://schemas.microsoft.com/office/powerpoint/2010/main" val="1768673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9961" y="1684970"/>
            <a:ext cx="5611027" cy="3064829"/>
          </a:xfrm>
        </p:spPr>
        <p:txBody>
          <a:bodyPr>
            <a:normAutofit/>
          </a:bodyPr>
          <a:lstStyle/>
          <a:p>
            <a:pPr algn="l"/>
            <a:r>
              <a:rPr lang="en-US" sz="4000" b="1" dirty="0">
                <a:solidFill>
                  <a:schemeClr val="accent1">
                    <a:lumMod val="75000"/>
                  </a:schemeClr>
                </a:solidFill>
              </a:rPr>
              <a:t>  So, How AP Works?</a:t>
            </a:r>
          </a:p>
          <a:p>
            <a:pPr algn="l"/>
            <a:endParaRPr lang="en-US" sz="4000" b="1" dirty="0">
              <a:solidFill>
                <a:schemeClr val="accent1">
                  <a:lumMod val="75000"/>
                </a:schemeClr>
              </a:solidFill>
            </a:endParaRPr>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a:t>
              </a:r>
              <a:endParaRPr lang="en-GB" sz="2400" b="1" dirty="0">
                <a:solidFill>
                  <a:srgbClr val="002060"/>
                </a:solidFill>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7</a:t>
            </a:fld>
            <a:endParaRPr lang="en-US"/>
          </a:p>
        </p:txBody>
      </p:sp>
      <p:pic>
        <p:nvPicPr>
          <p:cNvPr id="1026" name="Picture 2" descr="Image result for how it works icon">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1417" y="1102649"/>
            <a:ext cx="3975652" cy="397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extLst>
              <p:ext uri="{D42A27DB-BD31-4B8C-83A1-F6EECF244321}">
                <p14:modId xmlns:p14="http://schemas.microsoft.com/office/powerpoint/2010/main" val="2503923291"/>
              </p:ext>
            </p:extLst>
          </p:nvPr>
        </p:nvGraphicFramePr>
        <p:xfrm>
          <a:off x="3945834" y="2896046"/>
          <a:ext cx="914400" cy="771525"/>
        </p:xfrm>
        <a:graphic>
          <a:graphicData uri="http://schemas.openxmlformats.org/presentationml/2006/ole">
            <mc:AlternateContent xmlns:mc="http://schemas.openxmlformats.org/markup-compatibility/2006">
              <mc:Choice xmlns:v="urn:schemas-microsoft-com:vml" Requires="v">
                <p:oleObj spid="_x0000_s1121" name="Document" showAsIcon="1" r:id="rId6" imgW="914400" imgH="771480" progId="Word.Document.12">
                  <p:embed/>
                </p:oleObj>
              </mc:Choice>
              <mc:Fallback>
                <p:oleObj name="Document" showAsIcon="1" r:id="rId6" imgW="914400" imgH="771480" progId="Word.Document.12">
                  <p:embed/>
                  <p:pic>
                    <p:nvPicPr>
                      <p:cNvPr id="0" name=""/>
                      <p:cNvPicPr/>
                      <p:nvPr/>
                    </p:nvPicPr>
                    <p:blipFill>
                      <a:blip r:embed="rId7"/>
                      <a:stretch>
                        <a:fillRect/>
                      </a:stretch>
                    </p:blipFill>
                    <p:spPr>
                      <a:xfrm>
                        <a:off x="3945834" y="289604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077269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219924" y="17055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 – Assortment Detail</a:t>
              </a:r>
              <a:endParaRPr lang="en-GB" sz="2400" b="1" dirty="0">
                <a:solidFill>
                  <a:srgbClr val="002060"/>
                </a:solidFill>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70</a:t>
            </a:fld>
            <a:endParaRPr lang="en-US"/>
          </a:p>
        </p:txBody>
      </p:sp>
      <p:sp>
        <p:nvSpPr>
          <p:cNvPr id="13" name="Subtitle 2"/>
          <p:cNvSpPr>
            <a:spLocks noGrp="1"/>
          </p:cNvSpPr>
          <p:nvPr>
            <p:ph type="subTitle" idx="1"/>
          </p:nvPr>
        </p:nvSpPr>
        <p:spPr>
          <a:xfrm>
            <a:off x="278194" y="1533951"/>
            <a:ext cx="8627535" cy="3205082"/>
          </a:xfrm>
        </p:spPr>
        <p:txBody>
          <a:bodyPr>
            <a:normAutofit/>
          </a:bodyPr>
          <a:lstStyle/>
          <a:p>
            <a:pPr algn="l"/>
            <a:r>
              <a:rPr lang="en-US" sz="4000" b="1" dirty="0">
                <a:solidFill>
                  <a:schemeClr val="accent1">
                    <a:lumMod val="75000"/>
                  </a:schemeClr>
                </a:solidFill>
              </a:rPr>
              <a:t>Is your Final Quantities approved in Assortment Detail?</a:t>
            </a:r>
          </a:p>
          <a:p>
            <a:pPr algn="l"/>
            <a:endParaRPr lang="en-US" sz="4000" b="1" dirty="0">
              <a:solidFill>
                <a:schemeClr val="accent1">
                  <a:lumMod val="75000"/>
                </a:schemeClr>
              </a:solidFill>
            </a:endParaRPr>
          </a:p>
        </p:txBody>
      </p:sp>
      <p:pic>
        <p:nvPicPr>
          <p:cNvPr id="3074"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767" y="4174435"/>
            <a:ext cx="3058189" cy="17774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9768" y="2004563"/>
            <a:ext cx="3058189" cy="21698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hlinkClick r:id="" action="ppaction://ole?verb=0"/>
          </p:cNvPr>
          <p:cNvGraphicFramePr>
            <a:graphicFrameLocks noChangeAspect="1"/>
          </p:cNvGraphicFramePr>
          <p:nvPr>
            <p:extLst/>
          </p:nvPr>
        </p:nvGraphicFramePr>
        <p:xfrm>
          <a:off x="6068921" y="3571737"/>
          <a:ext cx="914400" cy="771525"/>
        </p:xfrm>
        <a:graphic>
          <a:graphicData uri="http://schemas.openxmlformats.org/presentationml/2006/ole">
            <mc:AlternateContent xmlns:mc="http://schemas.openxmlformats.org/markup-compatibility/2006">
              <mc:Choice xmlns:v="urn:schemas-microsoft-com:vml" Requires="v">
                <p:oleObj spid="_x0000_s9260" name="Presentation" showAsIcon="1" r:id="rId6" imgW="914400" imgH="771480" progId="PowerPoint.Show.12">
                  <p:embed/>
                </p:oleObj>
              </mc:Choice>
              <mc:Fallback>
                <p:oleObj name="Presentation" showAsIcon="1" r:id="rId6" imgW="914400" imgH="771480" progId="PowerPoint.Show.12">
                  <p:embed/>
                  <p:pic>
                    <p:nvPicPr>
                      <p:cNvPr id="3" name="Object 2">
                        <a:hlinkClick r:id="" action="ppaction://ole?verb=0"/>
                      </p:cNvPr>
                      <p:cNvPicPr/>
                      <p:nvPr/>
                    </p:nvPicPr>
                    <p:blipFill>
                      <a:blip r:embed="rId7"/>
                      <a:stretch>
                        <a:fillRect/>
                      </a:stretch>
                    </p:blipFill>
                    <p:spPr>
                      <a:xfrm>
                        <a:off x="6068921" y="357173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631247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886122" y="6356350"/>
            <a:ext cx="1467678" cy="365125"/>
          </a:xfrm>
        </p:spPr>
        <p:txBody>
          <a:bodyPr/>
          <a:lstStyle/>
          <a:p>
            <a:fld id="{D57F1E4F-1CFF-5643-939E-217C01CDF565}" type="slidenum">
              <a:rPr lang="en-US" smtClean="0"/>
              <a:pPr/>
              <a:t>71</a:t>
            </a:fld>
            <a:endParaRPr lang="en-US" dirty="0"/>
          </a:p>
        </p:txBody>
      </p:sp>
      <p:sp>
        <p:nvSpPr>
          <p:cNvPr id="4" name="Rectangle 3"/>
          <p:cNvSpPr/>
          <p:nvPr/>
        </p:nvSpPr>
        <p:spPr>
          <a:xfrm>
            <a:off x="1603512" y="966117"/>
            <a:ext cx="7951305" cy="355803"/>
          </a:xfrm>
          <a:prstGeom prst="rect">
            <a:avLst/>
          </a:prstGeom>
        </p:spPr>
        <p:txBody>
          <a:bodyPr wrap="square">
            <a:spAutoFit/>
          </a:bodyPr>
          <a:lstStyle/>
          <a:p>
            <a:pPr>
              <a:lnSpc>
                <a:spcPct val="107000"/>
              </a:lnSpc>
              <a:spcAft>
                <a:spcPts val="800"/>
              </a:spcAft>
              <a:tabLst>
                <a:tab pos="565785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The Plan Options tab is used to plan the details of each option that was matched in PLM. </a:t>
            </a:r>
          </a:p>
        </p:txBody>
      </p:sp>
      <p:grpSp>
        <p:nvGrpSpPr>
          <p:cNvPr id="8" name="Group 1"/>
          <p:cNvGrpSpPr>
            <a:grpSpLocks/>
          </p:cNvGrpSpPr>
          <p:nvPr/>
        </p:nvGrpSpPr>
        <p:grpSpPr bwMode="auto">
          <a:xfrm>
            <a:off x="1311577" y="85889"/>
            <a:ext cx="8712457" cy="846777"/>
            <a:chOff x="0" y="316551"/>
            <a:chExt cx="7248076" cy="297031"/>
          </a:xfrm>
        </p:grpSpPr>
        <p:sp>
          <p:nvSpPr>
            <p:cNvPr id="9" name="Rectangle 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Rectangle 9"/>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 AP- Assortment Detail (Plan Option)</a:t>
              </a:r>
              <a:endParaRPr lang="en-GB" sz="2400" b="1" dirty="0">
                <a:solidFill>
                  <a:srgbClr val="002060"/>
                </a:solidFill>
              </a:endParaRPr>
            </a:p>
          </p:txBody>
        </p:sp>
      </p:grpSp>
      <p:pic>
        <p:nvPicPr>
          <p:cNvPr id="11" name="Picture 10"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349948" y="147431"/>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10024034" y="1593616"/>
            <a:ext cx="1452349" cy="523220"/>
          </a:xfrm>
          <a:prstGeom prst="rect">
            <a:avLst/>
          </a:prstGeom>
          <a:solidFill>
            <a:schemeClr val="accent1">
              <a:lumMod val="20000"/>
              <a:lumOff val="80000"/>
            </a:schemeClr>
          </a:solidFill>
        </p:spPr>
        <p:txBody>
          <a:bodyPr wrap="square" rtlCol="0">
            <a:spAutoFit/>
          </a:bodyPr>
          <a:lstStyle/>
          <a:p>
            <a:r>
              <a:rPr lang="en-US" sz="1400" b="1" dirty="0"/>
              <a:t>1. Load the AD WB</a:t>
            </a:r>
          </a:p>
        </p:txBody>
      </p:sp>
      <p:pic>
        <p:nvPicPr>
          <p:cNvPr id="3" name="Picture 2"/>
          <p:cNvPicPr>
            <a:picLocks noChangeAspect="1"/>
          </p:cNvPicPr>
          <p:nvPr/>
        </p:nvPicPr>
        <p:blipFill>
          <a:blip r:embed="rId3"/>
          <a:stretch>
            <a:fillRect/>
          </a:stretch>
        </p:blipFill>
        <p:spPr>
          <a:xfrm>
            <a:off x="610013" y="1321920"/>
            <a:ext cx="8772525" cy="1743075"/>
          </a:xfrm>
          <a:prstGeom prst="rect">
            <a:avLst/>
          </a:prstGeom>
        </p:spPr>
      </p:pic>
      <p:pic>
        <p:nvPicPr>
          <p:cNvPr id="5" name="Picture 4"/>
          <p:cNvPicPr>
            <a:picLocks noChangeAspect="1"/>
          </p:cNvPicPr>
          <p:nvPr/>
        </p:nvPicPr>
        <p:blipFill>
          <a:blip r:embed="rId4"/>
          <a:stretch>
            <a:fillRect/>
          </a:stretch>
        </p:blipFill>
        <p:spPr>
          <a:xfrm>
            <a:off x="452850" y="2623216"/>
            <a:ext cx="9086850" cy="2676525"/>
          </a:xfrm>
          <a:prstGeom prst="rect">
            <a:avLst/>
          </a:prstGeom>
        </p:spPr>
      </p:pic>
      <p:sp>
        <p:nvSpPr>
          <p:cNvPr id="17" name="TextBox 16"/>
          <p:cNvSpPr txBox="1"/>
          <p:nvPr/>
        </p:nvSpPr>
        <p:spPr>
          <a:xfrm>
            <a:off x="9970605" y="3814172"/>
            <a:ext cx="1704560" cy="1169551"/>
          </a:xfrm>
          <a:prstGeom prst="rect">
            <a:avLst/>
          </a:prstGeom>
          <a:solidFill>
            <a:schemeClr val="accent1">
              <a:lumMod val="20000"/>
              <a:lumOff val="80000"/>
            </a:schemeClr>
          </a:solidFill>
        </p:spPr>
        <p:txBody>
          <a:bodyPr wrap="square" rtlCol="0">
            <a:spAutoFit/>
          </a:bodyPr>
          <a:lstStyle/>
          <a:p>
            <a:r>
              <a:rPr lang="en-US" sz="1400" b="1" dirty="0"/>
              <a:t>2. By default </a:t>
            </a:r>
            <a:r>
              <a:rPr lang="en-US" sz="1400" b="1" dirty="0" err="1"/>
              <a:t>Initialise</a:t>
            </a:r>
            <a:r>
              <a:rPr lang="en-US" sz="1400" b="1" dirty="0"/>
              <a:t> check box will be marked (1</a:t>
            </a:r>
            <a:r>
              <a:rPr lang="en-US" sz="1400" b="1" baseline="30000" dirty="0"/>
              <a:t>st</a:t>
            </a:r>
            <a:r>
              <a:rPr lang="en-US" sz="1400" b="1" dirty="0"/>
              <a:t> time) and click Actions—&gt;</a:t>
            </a:r>
            <a:r>
              <a:rPr lang="en-US" sz="1400" b="1" dirty="0" err="1"/>
              <a:t>Initialise</a:t>
            </a:r>
            <a:endParaRPr lang="en-US" sz="1400" b="1" dirty="0"/>
          </a:p>
        </p:txBody>
      </p:sp>
      <p:pic>
        <p:nvPicPr>
          <p:cNvPr id="14" name="Picture 13"/>
          <p:cNvPicPr>
            <a:picLocks noChangeAspect="1"/>
          </p:cNvPicPr>
          <p:nvPr/>
        </p:nvPicPr>
        <p:blipFill>
          <a:blip r:embed="rId5"/>
          <a:stretch>
            <a:fillRect/>
          </a:stretch>
        </p:blipFill>
        <p:spPr>
          <a:xfrm>
            <a:off x="2242109" y="5172386"/>
            <a:ext cx="8107839" cy="1627338"/>
          </a:xfrm>
          <a:prstGeom prst="rect">
            <a:avLst/>
          </a:prstGeom>
        </p:spPr>
      </p:pic>
    </p:spTree>
    <p:extLst>
      <p:ext uri="{BB962C8B-B14F-4D97-AF65-F5344CB8AC3E}">
        <p14:creationId xmlns:p14="http://schemas.microsoft.com/office/powerpoint/2010/main" val="1499172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72</a:t>
            </a:fld>
            <a:endParaRPr lang="en-US"/>
          </a:p>
        </p:txBody>
      </p:sp>
      <p:grpSp>
        <p:nvGrpSpPr>
          <p:cNvPr id="18" name="Group 1"/>
          <p:cNvGrpSpPr>
            <a:grpSpLocks/>
          </p:cNvGrpSpPr>
          <p:nvPr/>
        </p:nvGrpSpPr>
        <p:grpSpPr bwMode="auto">
          <a:xfrm>
            <a:off x="1311577" y="85889"/>
            <a:ext cx="8712457" cy="589895"/>
            <a:chOff x="0" y="316551"/>
            <a:chExt cx="7248076" cy="297031"/>
          </a:xfrm>
        </p:grpSpPr>
        <p:sp>
          <p:nvSpPr>
            <p:cNvPr id="19" name="Rectangle 1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20" name="Rectangle 19"/>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 AP- Assortment Detail (Plan Option)</a:t>
              </a:r>
              <a:endParaRPr lang="en-GB" sz="2400" b="1" dirty="0">
                <a:solidFill>
                  <a:srgbClr val="002060"/>
                </a:solidFill>
              </a:endParaRPr>
            </a:p>
          </p:txBody>
        </p:sp>
      </p:grpSp>
      <p:pic>
        <p:nvPicPr>
          <p:cNvPr id="21" name="Picture 20"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349948" y="147431"/>
            <a:ext cx="1524000" cy="38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stretch>
            <a:fillRect/>
          </a:stretch>
        </p:blipFill>
        <p:spPr>
          <a:xfrm>
            <a:off x="187256" y="791871"/>
            <a:ext cx="6465336" cy="2375400"/>
          </a:xfrm>
          <a:prstGeom prst="rect">
            <a:avLst/>
          </a:prstGeom>
        </p:spPr>
      </p:pic>
      <p:pic>
        <p:nvPicPr>
          <p:cNvPr id="1026" name="Picture 6"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6819" y="807996"/>
            <a:ext cx="40005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10507319" y="1688764"/>
            <a:ext cx="1684681" cy="1384995"/>
          </a:xfrm>
          <a:prstGeom prst="rect">
            <a:avLst/>
          </a:prstGeom>
          <a:solidFill>
            <a:schemeClr val="accent1">
              <a:lumMod val="20000"/>
              <a:lumOff val="80000"/>
            </a:schemeClr>
          </a:solidFill>
        </p:spPr>
        <p:txBody>
          <a:bodyPr wrap="square" rtlCol="0">
            <a:spAutoFit/>
          </a:bodyPr>
          <a:lstStyle/>
          <a:p>
            <a:r>
              <a:rPr lang="en-US" sz="1400" b="1" dirty="0"/>
              <a:t>3. User can change Style/ROS grade and Sales curve and then click Action </a:t>
            </a:r>
            <a:r>
              <a:rPr lang="en-US" sz="1400" b="1" dirty="0">
                <a:sym typeface="Wingdings" panose="05000000000000000000" pitchFamily="2" charset="2"/>
              </a:rPr>
              <a:t>style / ROS Grade </a:t>
            </a:r>
            <a:r>
              <a:rPr lang="en-US" sz="1400" b="1" dirty="0" err="1">
                <a:sym typeface="Wingdings" panose="05000000000000000000" pitchFamily="2" charset="2"/>
              </a:rPr>
              <a:t>Qty</a:t>
            </a:r>
            <a:endParaRPr lang="en-US" sz="1400" b="1" dirty="0"/>
          </a:p>
        </p:txBody>
      </p:sp>
      <p:pic>
        <p:nvPicPr>
          <p:cNvPr id="1027" name="Picture 7" descr="image0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6819" y="2058772"/>
            <a:ext cx="2650433" cy="110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6"/>
          <a:stretch>
            <a:fillRect/>
          </a:stretch>
        </p:blipFill>
        <p:spPr>
          <a:xfrm>
            <a:off x="187257" y="3448626"/>
            <a:ext cx="8423344" cy="600075"/>
          </a:xfrm>
          <a:prstGeom prst="rect">
            <a:avLst/>
          </a:prstGeom>
        </p:spPr>
      </p:pic>
      <p:sp>
        <p:nvSpPr>
          <p:cNvPr id="25" name="TextBox 24"/>
          <p:cNvSpPr txBox="1"/>
          <p:nvPr/>
        </p:nvSpPr>
        <p:spPr>
          <a:xfrm>
            <a:off x="9226826" y="3877167"/>
            <a:ext cx="1684681" cy="523220"/>
          </a:xfrm>
          <a:prstGeom prst="rect">
            <a:avLst/>
          </a:prstGeom>
          <a:solidFill>
            <a:schemeClr val="accent1">
              <a:lumMod val="20000"/>
              <a:lumOff val="80000"/>
            </a:schemeClr>
          </a:solidFill>
        </p:spPr>
        <p:txBody>
          <a:bodyPr wrap="square" rtlCol="0">
            <a:spAutoFit/>
          </a:bodyPr>
          <a:lstStyle/>
          <a:p>
            <a:r>
              <a:rPr lang="en-US" sz="1400" b="1" dirty="0"/>
              <a:t>4. </a:t>
            </a:r>
            <a:r>
              <a:rPr lang="en-US" sz="1400" b="1" dirty="0" err="1"/>
              <a:t>Action</a:t>
            </a:r>
            <a:r>
              <a:rPr lang="en-US" sz="1400" b="1" dirty="0" err="1">
                <a:sym typeface="Wingdings" panose="05000000000000000000" pitchFamily="2" charset="2"/>
              </a:rPr>
              <a:t>Update</a:t>
            </a:r>
            <a:r>
              <a:rPr lang="en-US" sz="1400" b="1" dirty="0">
                <a:sym typeface="Wingdings" panose="05000000000000000000" pitchFamily="2" charset="2"/>
              </a:rPr>
              <a:t> Depth Rev Cluster</a:t>
            </a:r>
            <a:endParaRPr lang="en-US" sz="1400" b="1" dirty="0"/>
          </a:p>
        </p:txBody>
      </p:sp>
      <p:pic>
        <p:nvPicPr>
          <p:cNvPr id="10" name="Picture 9"/>
          <p:cNvPicPr>
            <a:picLocks noChangeAspect="1"/>
          </p:cNvPicPr>
          <p:nvPr/>
        </p:nvPicPr>
        <p:blipFill>
          <a:blip r:embed="rId7"/>
          <a:stretch>
            <a:fillRect/>
          </a:stretch>
        </p:blipFill>
        <p:spPr>
          <a:xfrm>
            <a:off x="6829425" y="4048701"/>
            <a:ext cx="1781175" cy="1466850"/>
          </a:xfrm>
          <a:prstGeom prst="rect">
            <a:avLst/>
          </a:prstGeom>
        </p:spPr>
      </p:pic>
      <p:pic>
        <p:nvPicPr>
          <p:cNvPr id="12" name="Picture 11"/>
          <p:cNvPicPr>
            <a:picLocks noChangeAspect="1"/>
          </p:cNvPicPr>
          <p:nvPr/>
        </p:nvPicPr>
        <p:blipFill>
          <a:blip r:embed="rId8"/>
          <a:stretch>
            <a:fillRect/>
          </a:stretch>
        </p:blipFill>
        <p:spPr>
          <a:xfrm>
            <a:off x="470246" y="4629150"/>
            <a:ext cx="5705475" cy="2228850"/>
          </a:xfrm>
          <a:prstGeom prst="rect">
            <a:avLst/>
          </a:prstGeom>
        </p:spPr>
      </p:pic>
      <p:pic>
        <p:nvPicPr>
          <p:cNvPr id="1028" name="Picture 12" descr="image0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4719" y="4857750"/>
            <a:ext cx="17526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1143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59260" y="301120"/>
            <a:ext cx="727418" cy="365125"/>
          </a:xfrm>
        </p:spPr>
        <p:txBody>
          <a:bodyPr/>
          <a:lstStyle/>
          <a:p>
            <a:fld id="{D57F1E4F-1CFF-5643-939E-217C01CDF565}" type="slidenum">
              <a:rPr lang="en-US" smtClean="0"/>
              <a:pPr/>
              <a:t>73</a:t>
            </a:fld>
            <a:endParaRPr lang="en-US" dirty="0"/>
          </a:p>
        </p:txBody>
      </p:sp>
      <p:grpSp>
        <p:nvGrpSpPr>
          <p:cNvPr id="19" name="Group 1"/>
          <p:cNvGrpSpPr>
            <a:grpSpLocks/>
          </p:cNvGrpSpPr>
          <p:nvPr/>
        </p:nvGrpSpPr>
        <p:grpSpPr bwMode="auto">
          <a:xfrm>
            <a:off x="1311577" y="46133"/>
            <a:ext cx="8712457" cy="589895"/>
            <a:chOff x="0" y="316551"/>
            <a:chExt cx="7248076" cy="297031"/>
          </a:xfrm>
        </p:grpSpPr>
        <p:sp>
          <p:nvSpPr>
            <p:cNvPr id="20" name="Rectangle 1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21" name="Rectangle 20"/>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 AP- Assortment Detail (Territory &amp; Approve) (Except Splash/IC)</a:t>
              </a:r>
              <a:endParaRPr lang="en-GB" sz="2400" b="1" dirty="0">
                <a:solidFill>
                  <a:srgbClr val="002060"/>
                </a:solidFill>
              </a:endParaRPr>
            </a:p>
          </p:txBody>
        </p:sp>
      </p:grpSp>
      <p:pic>
        <p:nvPicPr>
          <p:cNvPr id="22" name="Picture 2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349948" y="147431"/>
            <a:ext cx="1524000" cy="38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13" descr="image0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43" y="786645"/>
            <a:ext cx="5019675" cy="187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6677440" y="786643"/>
            <a:ext cx="3182177" cy="523220"/>
          </a:xfrm>
          <a:prstGeom prst="rect">
            <a:avLst/>
          </a:prstGeom>
          <a:solidFill>
            <a:schemeClr val="accent1">
              <a:lumMod val="20000"/>
              <a:lumOff val="80000"/>
            </a:schemeClr>
          </a:solidFill>
        </p:spPr>
        <p:txBody>
          <a:bodyPr wrap="square" rtlCol="0">
            <a:spAutoFit/>
          </a:bodyPr>
          <a:lstStyle/>
          <a:p>
            <a:r>
              <a:rPr lang="en-US" sz="1400" b="1" dirty="0"/>
              <a:t>4. Click Action </a:t>
            </a:r>
            <a:r>
              <a:rPr lang="en-US" sz="1400" b="1" dirty="0">
                <a:sym typeface="Wingdings" panose="05000000000000000000" pitchFamily="2" charset="2"/>
              </a:rPr>
              <a:t>Spread to Store </a:t>
            </a:r>
            <a:r>
              <a:rPr lang="en-US" sz="1400" b="1" dirty="0">
                <a:solidFill>
                  <a:srgbClr val="FF0000"/>
                </a:solidFill>
                <a:sym typeface="Wingdings" panose="05000000000000000000" pitchFamily="2" charset="2"/>
              </a:rPr>
              <a:t>(same for Splash/IC)</a:t>
            </a:r>
            <a:endParaRPr lang="en-US" sz="1400" b="1" dirty="0">
              <a:solidFill>
                <a:srgbClr val="FF0000"/>
              </a:solidFill>
            </a:endParaRPr>
          </a:p>
        </p:txBody>
      </p:sp>
      <p:pic>
        <p:nvPicPr>
          <p:cNvPr id="3" name="Picture 2"/>
          <p:cNvPicPr>
            <a:picLocks noChangeAspect="1"/>
          </p:cNvPicPr>
          <p:nvPr/>
        </p:nvPicPr>
        <p:blipFill>
          <a:blip r:embed="rId4"/>
          <a:stretch>
            <a:fillRect/>
          </a:stretch>
        </p:blipFill>
        <p:spPr>
          <a:xfrm>
            <a:off x="722969" y="2774549"/>
            <a:ext cx="7810500" cy="2526322"/>
          </a:xfrm>
          <a:prstGeom prst="rect">
            <a:avLst/>
          </a:prstGeom>
        </p:spPr>
      </p:pic>
      <p:sp>
        <p:nvSpPr>
          <p:cNvPr id="27" name="TextBox 26"/>
          <p:cNvSpPr txBox="1"/>
          <p:nvPr/>
        </p:nvSpPr>
        <p:spPr>
          <a:xfrm>
            <a:off x="8691771" y="3006381"/>
            <a:ext cx="3182177" cy="523220"/>
          </a:xfrm>
          <a:prstGeom prst="rect">
            <a:avLst/>
          </a:prstGeom>
          <a:solidFill>
            <a:schemeClr val="accent1">
              <a:lumMod val="20000"/>
              <a:lumOff val="80000"/>
            </a:schemeClr>
          </a:solidFill>
        </p:spPr>
        <p:txBody>
          <a:bodyPr wrap="square" rtlCol="0">
            <a:spAutoFit/>
          </a:bodyPr>
          <a:lstStyle/>
          <a:p>
            <a:r>
              <a:rPr lang="en-US" sz="1400" b="1" dirty="0"/>
              <a:t>5. Click Action </a:t>
            </a:r>
            <a:r>
              <a:rPr lang="en-US" sz="1400" b="1" dirty="0">
                <a:sym typeface="Wingdings" panose="05000000000000000000" pitchFamily="2" charset="2"/>
              </a:rPr>
              <a:t>Update </a:t>
            </a:r>
            <a:r>
              <a:rPr lang="en-US" sz="1400" b="1" dirty="0" err="1">
                <a:sym typeface="Wingdings" panose="05000000000000000000" pitchFamily="2" charset="2"/>
              </a:rPr>
              <a:t>Str</a:t>
            </a:r>
            <a:r>
              <a:rPr lang="en-US" sz="1400" b="1" dirty="0">
                <a:sym typeface="Wingdings" panose="05000000000000000000" pitchFamily="2" charset="2"/>
              </a:rPr>
              <a:t> Rev Receipts</a:t>
            </a:r>
            <a:r>
              <a:rPr lang="en-US" sz="1400" b="1" dirty="0">
                <a:solidFill>
                  <a:srgbClr val="FF0000"/>
                </a:solidFill>
                <a:sym typeface="Wingdings" panose="05000000000000000000" pitchFamily="2" charset="2"/>
              </a:rPr>
              <a:t>(Others)</a:t>
            </a:r>
            <a:endParaRPr lang="en-US" sz="1400" b="1" dirty="0">
              <a:solidFill>
                <a:srgbClr val="FF0000"/>
              </a:solidFill>
            </a:endParaRPr>
          </a:p>
        </p:txBody>
      </p:sp>
      <p:pic>
        <p:nvPicPr>
          <p:cNvPr id="4" name="Picture 3"/>
          <p:cNvPicPr>
            <a:picLocks noChangeAspect="1"/>
          </p:cNvPicPr>
          <p:nvPr/>
        </p:nvPicPr>
        <p:blipFill>
          <a:blip r:embed="rId5"/>
          <a:stretch>
            <a:fillRect/>
          </a:stretch>
        </p:blipFill>
        <p:spPr>
          <a:xfrm>
            <a:off x="634182" y="5361617"/>
            <a:ext cx="7988074" cy="1036692"/>
          </a:xfrm>
          <a:prstGeom prst="rect">
            <a:avLst/>
          </a:prstGeom>
        </p:spPr>
      </p:pic>
      <p:sp>
        <p:nvSpPr>
          <p:cNvPr id="12" name="TextBox 11"/>
          <p:cNvSpPr txBox="1"/>
          <p:nvPr/>
        </p:nvSpPr>
        <p:spPr>
          <a:xfrm>
            <a:off x="8910433" y="5629456"/>
            <a:ext cx="3182177" cy="738664"/>
          </a:xfrm>
          <a:prstGeom prst="rect">
            <a:avLst/>
          </a:prstGeom>
          <a:solidFill>
            <a:schemeClr val="accent1">
              <a:lumMod val="20000"/>
              <a:lumOff val="80000"/>
            </a:schemeClr>
          </a:solidFill>
        </p:spPr>
        <p:txBody>
          <a:bodyPr wrap="square" rtlCol="0">
            <a:spAutoFit/>
          </a:bodyPr>
          <a:lstStyle/>
          <a:p>
            <a:r>
              <a:rPr lang="en-US" sz="1400" b="1" dirty="0"/>
              <a:t>At option-Territory or option-store level quantity can be modified before the approval of final quantity</a:t>
            </a:r>
            <a:r>
              <a:rPr lang="en-US" sz="1400" b="1" dirty="0">
                <a:solidFill>
                  <a:srgbClr val="FF0000"/>
                </a:solidFill>
              </a:rPr>
              <a:t>(Others)</a:t>
            </a:r>
          </a:p>
        </p:txBody>
      </p:sp>
    </p:spTree>
    <p:extLst>
      <p:ext uri="{BB962C8B-B14F-4D97-AF65-F5344CB8AC3E}">
        <p14:creationId xmlns:p14="http://schemas.microsoft.com/office/powerpoint/2010/main" val="1716965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1"/>
          <p:cNvGrpSpPr>
            <a:grpSpLocks/>
          </p:cNvGrpSpPr>
          <p:nvPr/>
        </p:nvGrpSpPr>
        <p:grpSpPr bwMode="auto">
          <a:xfrm>
            <a:off x="1311577" y="46133"/>
            <a:ext cx="8712457" cy="589895"/>
            <a:chOff x="0" y="316551"/>
            <a:chExt cx="7248076" cy="297031"/>
          </a:xfrm>
        </p:grpSpPr>
        <p:sp>
          <p:nvSpPr>
            <p:cNvPr id="29" name="Rectangle 28"/>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30" name="Rectangle 29"/>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400" b="1" dirty="0">
                <a:solidFill>
                  <a:srgbClr val="002060"/>
                </a:solidFill>
              </a:endParaRPr>
            </a:p>
          </p:txBody>
        </p:sp>
      </p:grpSp>
      <p:sp>
        <p:nvSpPr>
          <p:cNvPr id="2" name="Slide Number Placeholder 1"/>
          <p:cNvSpPr>
            <a:spLocks noGrp="1"/>
          </p:cNvSpPr>
          <p:nvPr>
            <p:ph type="sldNum" sz="quarter" idx="12"/>
          </p:nvPr>
        </p:nvSpPr>
        <p:spPr/>
        <p:txBody>
          <a:bodyPr/>
          <a:lstStyle/>
          <a:p>
            <a:fld id="{D57F1E4F-1CFF-5643-939E-217C01CDF565}" type="slidenum">
              <a:rPr lang="en-US" smtClean="0"/>
              <a:pPr/>
              <a:t>74</a:t>
            </a:fld>
            <a:endParaRPr lang="en-US"/>
          </a:p>
        </p:txBody>
      </p:sp>
      <p:sp>
        <p:nvSpPr>
          <p:cNvPr id="3" name="Rectangle 2"/>
          <p:cNvSpPr/>
          <p:nvPr/>
        </p:nvSpPr>
        <p:spPr>
          <a:xfrm>
            <a:off x="1592936" y="147655"/>
            <a:ext cx="4843001" cy="388696"/>
          </a:xfrm>
          <a:prstGeom prst="rect">
            <a:avLst/>
          </a:prstGeom>
        </p:spPr>
        <p:txBody>
          <a:bodyPr wrap="square">
            <a:spAutoFit/>
          </a:bodyPr>
          <a:lstStyle/>
          <a:p>
            <a:pPr marL="137160" marR="0">
              <a:lnSpc>
                <a:spcPct val="107000"/>
              </a:lnSpc>
              <a:spcBef>
                <a:spcPts val="600"/>
              </a:spcBef>
              <a:spcAft>
                <a:spcPts val="1200"/>
              </a:spcAft>
            </a:pPr>
            <a:r>
              <a:rPr lang="en-US" b="1" dirty="0">
                <a:solidFill>
                  <a:schemeClr val="bg1"/>
                </a:solidFill>
              </a:rPr>
              <a:t>Buy Week Feed For Splash and Iconic :</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1537252" y="615506"/>
            <a:ext cx="9621078" cy="619272"/>
          </a:xfrm>
          <a:prstGeom prst="rect">
            <a:avLst/>
          </a:prstGeom>
        </p:spPr>
        <p:txBody>
          <a:bodyPr wrap="square">
            <a:spAutoFit/>
          </a:bodyPr>
          <a:lstStyle/>
          <a:p>
            <a:pPr marL="137160" marR="0">
              <a:lnSpc>
                <a:spcPct val="107000"/>
              </a:lnSpc>
              <a:spcBef>
                <a:spcPts val="600"/>
              </a:spcBef>
              <a:spcAft>
                <a:spcPts val="1200"/>
              </a:spcAft>
            </a:pPr>
            <a:r>
              <a:rPr lang="en-US" sz="1600" dirty="0">
                <a:latin typeface="Arial" panose="020B0604020202020204" pitchFamily="34" charset="0"/>
                <a:ea typeface="Times New Roman" panose="02020603050405020304" pitchFamily="18" charset="0"/>
                <a:cs typeface="Times New Roman" panose="02020603050405020304" pitchFamily="18" charset="0"/>
              </a:rPr>
              <a:t>The Assortment Detail plan will be exported to PLM to create the Buy Week. After reviewing the plans with the Territories, the updated Buy Week will be imported back into Assortment Detail for approval.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p:cNvSpPr/>
          <p:nvPr/>
        </p:nvSpPr>
        <p:spPr>
          <a:xfrm>
            <a:off x="3631100" y="1266187"/>
            <a:ext cx="3631096" cy="954107"/>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Times New Roman" panose="02020603050405020304" pitchFamily="18" charset="0"/>
              </a:rPr>
              <a:t>On the Territory &amp; Approve tab and the Review by Options by Territory worksheet, verify the Rev </a:t>
            </a:r>
            <a:r>
              <a:rPr lang="en-US" sz="1400" dirty="0" err="1">
                <a:latin typeface="Arial" panose="020B0604020202020204" pitchFamily="34" charset="0"/>
                <a:ea typeface="Times New Roman" panose="02020603050405020304" pitchFamily="18" charset="0"/>
                <a:cs typeface="Times New Roman" panose="02020603050405020304" pitchFamily="18" charset="0"/>
              </a:rPr>
              <a:t>Str</a:t>
            </a:r>
            <a:r>
              <a:rPr lang="en-US" sz="1400" dirty="0">
                <a:latin typeface="Arial" panose="020B0604020202020204" pitchFamily="34" charset="0"/>
                <a:ea typeface="Times New Roman" panose="02020603050405020304" pitchFamily="18" charset="0"/>
                <a:cs typeface="Times New Roman" panose="02020603050405020304" pitchFamily="18" charset="0"/>
              </a:rPr>
              <a:t> Receipts Source is set to </a:t>
            </a:r>
            <a:r>
              <a:rPr lang="en-US" sz="1400" dirty="0" err="1">
                <a:latin typeface="Arial" panose="020B0604020202020204" pitchFamily="34" charset="0"/>
                <a:ea typeface="Times New Roman" panose="02020603050405020304" pitchFamily="18" charset="0"/>
                <a:cs typeface="Times New Roman" panose="02020603050405020304" pitchFamily="18" charset="0"/>
              </a:rPr>
              <a:t>Wp</a:t>
            </a:r>
            <a:r>
              <a:rPr lang="en-US" sz="1400" dirty="0">
                <a:latin typeface="Arial" panose="020B0604020202020204" pitchFamily="34" charset="0"/>
                <a:ea typeface="Times New Roman" panose="02020603050405020304" pitchFamily="18" charset="0"/>
                <a:cs typeface="Times New Roman" panose="02020603050405020304" pitchFamily="18" charset="0"/>
              </a:rPr>
              <a:t> </a:t>
            </a:r>
            <a:r>
              <a:rPr lang="en-US" sz="1400" dirty="0" err="1">
                <a:latin typeface="Arial" panose="020B0604020202020204" pitchFamily="34" charset="0"/>
                <a:ea typeface="Times New Roman" panose="02020603050405020304" pitchFamily="18" charset="0"/>
                <a:cs typeface="Times New Roman" panose="02020603050405020304" pitchFamily="18" charset="0"/>
              </a:rPr>
              <a:t>Str</a:t>
            </a:r>
            <a:r>
              <a:rPr lang="en-US" sz="1400" dirty="0">
                <a:latin typeface="Arial" panose="020B0604020202020204" pitchFamily="34" charset="0"/>
                <a:ea typeface="Times New Roman" panose="02020603050405020304" pitchFamily="18" charset="0"/>
                <a:cs typeface="Times New Roman" panose="02020603050405020304" pitchFamily="18" charset="0"/>
              </a:rPr>
              <a:t> Receipts.</a:t>
            </a:r>
            <a:endParaRPr lang="en-US" sz="1400" dirty="0"/>
          </a:p>
        </p:txBody>
      </p:sp>
      <p:pic>
        <p:nvPicPr>
          <p:cNvPr id="12" name="Picture 11"/>
          <p:cNvPicPr>
            <a:picLocks noChangeAspect="1"/>
          </p:cNvPicPr>
          <p:nvPr/>
        </p:nvPicPr>
        <p:blipFill>
          <a:blip r:embed="rId2"/>
          <a:stretch>
            <a:fillRect/>
          </a:stretch>
        </p:blipFill>
        <p:spPr>
          <a:xfrm>
            <a:off x="1338472" y="1248777"/>
            <a:ext cx="2239618" cy="845065"/>
          </a:xfrm>
          <a:prstGeom prst="rect">
            <a:avLst/>
          </a:prstGeom>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7209182" y="1226431"/>
            <a:ext cx="933450" cy="1066196"/>
          </a:xfrm>
          <a:prstGeom prst="rect">
            <a:avLst/>
          </a:prstGeom>
          <a:noFill/>
          <a:ln>
            <a:noFill/>
          </a:ln>
        </p:spPr>
      </p:pic>
      <p:sp>
        <p:nvSpPr>
          <p:cNvPr id="14" name="Rectangle 13"/>
          <p:cNvSpPr/>
          <p:nvPr/>
        </p:nvSpPr>
        <p:spPr>
          <a:xfrm>
            <a:off x="8276019" y="1266187"/>
            <a:ext cx="3494739" cy="307777"/>
          </a:xfrm>
          <a:prstGeom prst="rect">
            <a:avLst/>
          </a:prstGeom>
        </p:spPr>
        <p:txBody>
          <a:bodyPr wrap="none">
            <a:spAutoFit/>
          </a:bodyPr>
          <a:lstStyle/>
          <a:p>
            <a:r>
              <a:rPr lang="en-US" sz="1400" dirty="0">
                <a:latin typeface="Arial" panose="020B0604020202020204" pitchFamily="34" charset="0"/>
                <a:ea typeface="Times New Roman" panose="02020603050405020304" pitchFamily="18" charset="0"/>
                <a:cs typeface="Times New Roman" panose="02020603050405020304" pitchFamily="18" charset="0"/>
              </a:rPr>
              <a:t>In the Buy Week Export, select Buy Week</a:t>
            </a:r>
            <a:endParaRPr lang="en-US" sz="1400" dirty="0"/>
          </a:p>
        </p:txBody>
      </p:sp>
      <p:pic>
        <p:nvPicPr>
          <p:cNvPr id="15" name="Picture 14"/>
          <p:cNvPicPr/>
          <p:nvPr/>
        </p:nvPicPr>
        <p:blipFill>
          <a:blip r:embed="rId4"/>
          <a:stretch>
            <a:fillRect/>
          </a:stretch>
        </p:blipFill>
        <p:spPr>
          <a:xfrm>
            <a:off x="1308652" y="2376654"/>
            <a:ext cx="3276600" cy="762000"/>
          </a:xfrm>
          <a:prstGeom prst="rect">
            <a:avLst/>
          </a:prstGeom>
        </p:spPr>
      </p:pic>
      <p:sp>
        <p:nvSpPr>
          <p:cNvPr id="16" name="Rectangle 15"/>
          <p:cNvSpPr/>
          <p:nvPr/>
        </p:nvSpPr>
        <p:spPr>
          <a:xfrm>
            <a:off x="4479235" y="2448961"/>
            <a:ext cx="6096000" cy="587853"/>
          </a:xfrm>
          <a:prstGeom prst="rect">
            <a:avLst/>
          </a:prstGeom>
        </p:spPr>
        <p:txBody>
          <a:bodyPr>
            <a:spAutoFit/>
          </a:bodyPr>
          <a:lstStyle/>
          <a:p>
            <a:pPr marL="137160" marR="0">
              <a:lnSpc>
                <a:spcPct val="115000"/>
              </a:lnSpc>
              <a:spcBef>
                <a:spcPts val="600"/>
              </a:spcBef>
              <a:spcAft>
                <a:spcPts val="1200"/>
              </a:spcAft>
            </a:pPr>
            <a:r>
              <a:rPr lang="en-US" sz="1400" dirty="0">
                <a:latin typeface="Arial" panose="020B0604020202020204" pitchFamily="34" charset="0"/>
                <a:ea typeface="Times New Roman" panose="02020603050405020304" pitchFamily="18" charset="0"/>
                <a:cs typeface="Times New Roman" panose="02020603050405020304" pitchFamily="18" charset="0"/>
              </a:rPr>
              <a:t>At the all[Product] level, click the Update </a:t>
            </a:r>
            <a:r>
              <a:rPr lang="en-US" sz="1400" dirty="0" err="1">
                <a:latin typeface="Arial" panose="020B0604020202020204" pitchFamily="34" charset="0"/>
                <a:ea typeface="Times New Roman" panose="02020603050405020304" pitchFamily="18" charset="0"/>
                <a:cs typeface="Times New Roman" panose="02020603050405020304" pitchFamily="18" charset="0"/>
              </a:rPr>
              <a:t>Str</a:t>
            </a:r>
            <a:r>
              <a:rPr lang="en-US" sz="1400" dirty="0">
                <a:latin typeface="Arial" panose="020B0604020202020204" pitchFamily="34" charset="0"/>
                <a:ea typeface="Times New Roman" panose="02020603050405020304" pitchFamily="18" charset="0"/>
                <a:cs typeface="Times New Roman" panose="02020603050405020304" pitchFamily="18" charset="0"/>
              </a:rPr>
              <a:t> Rev Receipts Import U checkbox and click calculate.</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7" name="Picture 16"/>
          <p:cNvPicPr/>
          <p:nvPr/>
        </p:nvPicPr>
        <p:blipFill>
          <a:blip r:embed="rId5"/>
          <a:stretch>
            <a:fillRect/>
          </a:stretch>
        </p:blipFill>
        <p:spPr>
          <a:xfrm>
            <a:off x="1338472" y="3405391"/>
            <a:ext cx="1819275" cy="1419225"/>
          </a:xfrm>
          <a:prstGeom prst="rect">
            <a:avLst/>
          </a:prstGeom>
        </p:spPr>
      </p:pic>
      <p:sp>
        <p:nvSpPr>
          <p:cNvPr id="18" name="Rectangle 17"/>
          <p:cNvSpPr/>
          <p:nvPr/>
        </p:nvSpPr>
        <p:spPr>
          <a:xfrm>
            <a:off x="3157747" y="3478337"/>
            <a:ext cx="2421418" cy="1331134"/>
          </a:xfrm>
          <a:prstGeom prst="rect">
            <a:avLst/>
          </a:prstGeom>
        </p:spPr>
        <p:txBody>
          <a:bodyPr wrap="square">
            <a:spAutoFit/>
          </a:bodyPr>
          <a:lstStyle/>
          <a:p>
            <a:pPr marL="137160" marR="0">
              <a:lnSpc>
                <a:spcPct val="115000"/>
              </a:lnSpc>
              <a:spcBef>
                <a:spcPts val="600"/>
              </a:spcBef>
              <a:spcAft>
                <a:spcPts val="1200"/>
              </a:spcAft>
            </a:pPr>
            <a:r>
              <a:rPr lang="en-US" sz="1400" dirty="0">
                <a:latin typeface="Arial" panose="020B0604020202020204" pitchFamily="34" charset="0"/>
                <a:ea typeface="Times New Roman" panose="02020603050405020304" pitchFamily="18" charset="0"/>
                <a:cs typeface="Times New Roman" panose="02020603050405020304" pitchFamily="18" charset="0"/>
              </a:rPr>
              <a:t>In the Action menu, select Update </a:t>
            </a:r>
            <a:r>
              <a:rPr lang="en-US" sz="1400" dirty="0" err="1">
                <a:latin typeface="Arial" panose="020B0604020202020204" pitchFamily="34" charset="0"/>
                <a:ea typeface="Times New Roman" panose="02020603050405020304" pitchFamily="18" charset="0"/>
                <a:cs typeface="Times New Roman" panose="02020603050405020304" pitchFamily="18" charset="0"/>
              </a:rPr>
              <a:t>Str</a:t>
            </a:r>
            <a:r>
              <a:rPr lang="en-US" sz="1400" dirty="0">
                <a:latin typeface="Arial" panose="020B0604020202020204" pitchFamily="34" charset="0"/>
                <a:ea typeface="Times New Roman" panose="02020603050405020304" pitchFamily="18" charset="0"/>
                <a:cs typeface="Times New Roman" panose="02020603050405020304" pitchFamily="18" charset="0"/>
              </a:rPr>
              <a:t> Rev Receipts to update the Rev </a:t>
            </a:r>
            <a:r>
              <a:rPr lang="en-US" sz="1400" dirty="0" err="1">
                <a:latin typeface="Arial" panose="020B0604020202020204" pitchFamily="34" charset="0"/>
                <a:ea typeface="Times New Roman" panose="02020603050405020304" pitchFamily="18" charset="0"/>
                <a:cs typeface="Times New Roman" panose="02020603050405020304" pitchFamily="18" charset="0"/>
              </a:rPr>
              <a:t>Str</a:t>
            </a:r>
            <a:r>
              <a:rPr lang="en-US" sz="1400" dirty="0">
                <a:latin typeface="Arial" panose="020B0604020202020204" pitchFamily="34" charset="0"/>
                <a:ea typeface="Times New Roman" panose="02020603050405020304" pitchFamily="18" charset="0"/>
                <a:cs typeface="Times New Roman" panose="02020603050405020304" pitchFamily="18" charset="0"/>
              </a:rPr>
              <a:t> Receipts Import U for all options. </a:t>
            </a:r>
          </a:p>
        </p:txBody>
      </p:sp>
      <p:pic>
        <p:nvPicPr>
          <p:cNvPr id="19" name="Picture 1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64696" y="3254450"/>
            <a:ext cx="3445565" cy="1570166"/>
          </a:xfrm>
          <a:prstGeom prst="rect">
            <a:avLst/>
          </a:prstGeom>
          <a:noFill/>
          <a:ln>
            <a:noFill/>
          </a:ln>
        </p:spPr>
      </p:pic>
      <p:sp>
        <p:nvSpPr>
          <p:cNvPr id="20" name="Rectangle 19"/>
          <p:cNvSpPr/>
          <p:nvPr/>
        </p:nvSpPr>
        <p:spPr>
          <a:xfrm>
            <a:off x="9170504" y="3266911"/>
            <a:ext cx="3021496" cy="738664"/>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Times New Roman" panose="02020603050405020304" pitchFamily="18" charset="0"/>
              </a:rPr>
              <a:t>Navigate to the </a:t>
            </a:r>
            <a:r>
              <a:rPr lang="en-US" sz="1400" b="1" dirty="0">
                <a:latin typeface="Arial" panose="020B0604020202020204" pitchFamily="34" charset="0"/>
                <a:ea typeface="Times New Roman" panose="02020603050405020304" pitchFamily="18" charset="0"/>
                <a:cs typeface="Times New Roman" panose="02020603050405020304" pitchFamily="18" charset="0"/>
              </a:rPr>
              <a:t>Approve Options worksheet </a:t>
            </a:r>
            <a:r>
              <a:rPr lang="en-US" sz="1400" dirty="0">
                <a:latin typeface="Arial" panose="020B0604020202020204" pitchFamily="34" charset="0"/>
                <a:ea typeface="Times New Roman" panose="02020603050405020304" pitchFamily="18" charset="0"/>
                <a:cs typeface="Times New Roman" panose="02020603050405020304" pitchFamily="18" charset="0"/>
              </a:rPr>
              <a:t>on the </a:t>
            </a:r>
            <a:r>
              <a:rPr lang="en-US" sz="1400" b="1" dirty="0">
                <a:latin typeface="Arial" panose="020B0604020202020204" pitchFamily="34" charset="0"/>
                <a:ea typeface="Times New Roman" panose="02020603050405020304" pitchFamily="18" charset="0"/>
                <a:cs typeface="Times New Roman" panose="02020603050405020304" pitchFamily="18" charset="0"/>
              </a:rPr>
              <a:t>Territory &amp; Approve tab</a:t>
            </a:r>
            <a:endParaRPr lang="en-US" sz="1400" b="1" dirty="0"/>
          </a:p>
        </p:txBody>
      </p:sp>
      <p:pic>
        <p:nvPicPr>
          <p:cNvPr id="21" name="Picture 20"/>
          <p:cNvPicPr/>
          <p:nvPr/>
        </p:nvPicPr>
        <p:blipFill>
          <a:blip r:embed="rId7">
            <a:extLst>
              <a:ext uri="{28A0092B-C50C-407E-A947-70E740481C1C}">
                <a14:useLocalDpi xmlns:a14="http://schemas.microsoft.com/office/drawing/2010/main" val="0"/>
              </a:ext>
            </a:extLst>
          </a:blip>
          <a:srcRect/>
          <a:stretch>
            <a:fillRect/>
          </a:stretch>
        </p:blipFill>
        <p:spPr bwMode="auto">
          <a:xfrm>
            <a:off x="1338472" y="5036864"/>
            <a:ext cx="923925" cy="733425"/>
          </a:xfrm>
          <a:prstGeom prst="rect">
            <a:avLst/>
          </a:prstGeom>
          <a:noFill/>
          <a:ln>
            <a:noFill/>
          </a:ln>
        </p:spPr>
      </p:pic>
      <p:sp>
        <p:nvSpPr>
          <p:cNvPr id="22" name="Rectangle 21"/>
          <p:cNvSpPr/>
          <p:nvPr/>
        </p:nvSpPr>
        <p:spPr>
          <a:xfrm>
            <a:off x="2398647" y="5036861"/>
            <a:ext cx="2438400" cy="523220"/>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Times New Roman" panose="02020603050405020304" pitchFamily="18" charset="0"/>
              </a:rPr>
              <a:t>Review the Alert Depth Rev U</a:t>
            </a:r>
            <a:endParaRPr lang="en-US" sz="1400" dirty="0"/>
          </a:p>
        </p:txBody>
      </p:sp>
      <p:pic>
        <p:nvPicPr>
          <p:cNvPr id="23" name="Picture 22"/>
          <p:cNvPicPr/>
          <p:nvPr/>
        </p:nvPicPr>
        <p:blipFill>
          <a:blip r:embed="rId8">
            <a:extLst>
              <a:ext uri="{28A0092B-C50C-407E-A947-70E740481C1C}">
                <a14:useLocalDpi xmlns:a14="http://schemas.microsoft.com/office/drawing/2010/main" val="0"/>
              </a:ext>
            </a:extLst>
          </a:blip>
          <a:srcRect/>
          <a:stretch>
            <a:fillRect/>
          </a:stretch>
        </p:blipFill>
        <p:spPr bwMode="auto">
          <a:xfrm>
            <a:off x="4852987" y="4856889"/>
            <a:ext cx="832196" cy="894556"/>
          </a:xfrm>
          <a:prstGeom prst="rect">
            <a:avLst/>
          </a:prstGeom>
          <a:noFill/>
          <a:ln>
            <a:noFill/>
          </a:ln>
        </p:spPr>
      </p:pic>
      <p:sp>
        <p:nvSpPr>
          <p:cNvPr id="24" name="Rectangle 23"/>
          <p:cNvSpPr/>
          <p:nvPr/>
        </p:nvSpPr>
        <p:spPr>
          <a:xfrm>
            <a:off x="6217319" y="5034967"/>
            <a:ext cx="3271238" cy="738664"/>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Times New Roman" panose="02020603050405020304" pitchFamily="18" charset="0"/>
              </a:rPr>
              <a:t>Click the Unapproved measure at all[Product] level to flag all options to be fed to PLM</a:t>
            </a:r>
            <a:endParaRPr lang="en-US" sz="1400" dirty="0"/>
          </a:p>
        </p:txBody>
      </p:sp>
      <p:pic>
        <p:nvPicPr>
          <p:cNvPr id="26" name="Picture 25"/>
          <p:cNvPicPr/>
          <p:nvPr/>
        </p:nvPicPr>
        <p:blipFill>
          <a:blip r:embed="rId9">
            <a:extLst>
              <a:ext uri="{28A0092B-C50C-407E-A947-70E740481C1C}">
                <a14:useLocalDpi xmlns:a14="http://schemas.microsoft.com/office/drawing/2010/main" val="0"/>
              </a:ext>
            </a:extLst>
          </a:blip>
          <a:srcRect/>
          <a:stretch>
            <a:fillRect/>
          </a:stretch>
        </p:blipFill>
        <p:spPr bwMode="auto">
          <a:xfrm>
            <a:off x="3511495" y="6010100"/>
            <a:ext cx="1819275" cy="801516"/>
          </a:xfrm>
          <a:prstGeom prst="rect">
            <a:avLst/>
          </a:prstGeom>
          <a:noFill/>
          <a:ln>
            <a:noFill/>
          </a:ln>
        </p:spPr>
      </p:pic>
      <p:sp>
        <p:nvSpPr>
          <p:cNvPr id="27" name="Rectangle 26"/>
          <p:cNvSpPr/>
          <p:nvPr/>
        </p:nvSpPr>
        <p:spPr>
          <a:xfrm>
            <a:off x="5462877" y="6169730"/>
            <a:ext cx="3249351" cy="307777"/>
          </a:xfrm>
          <a:prstGeom prst="rect">
            <a:avLst/>
          </a:prstGeom>
        </p:spPr>
        <p:txBody>
          <a:bodyPr wrap="none">
            <a:spAutoFit/>
          </a:bodyPr>
          <a:lstStyle/>
          <a:p>
            <a:r>
              <a:rPr lang="en-US" sz="1400" dirty="0">
                <a:latin typeface="Arial" panose="020B0604020202020204" pitchFamily="34" charset="0"/>
                <a:ea typeface="Times New Roman" panose="02020603050405020304" pitchFamily="18" charset="0"/>
                <a:cs typeface="Times New Roman" panose="02020603050405020304" pitchFamily="18" charset="0"/>
              </a:rPr>
              <a:t>In the Actions menu, select </a:t>
            </a:r>
            <a:r>
              <a:rPr lang="en-US" sz="1400" dirty="0" err="1">
                <a:latin typeface="Arial" panose="020B0604020202020204" pitchFamily="34" charset="0"/>
                <a:ea typeface="Times New Roman" panose="02020603050405020304" pitchFamily="18" charset="0"/>
                <a:cs typeface="Times New Roman" panose="02020603050405020304" pitchFamily="18" charset="0"/>
              </a:rPr>
              <a:t>Unapprove</a:t>
            </a:r>
            <a:endParaRPr lang="en-US" sz="1400" dirty="0"/>
          </a:p>
        </p:txBody>
      </p:sp>
      <p:sp>
        <p:nvSpPr>
          <p:cNvPr id="28" name="Rectangle 27"/>
          <p:cNvSpPr/>
          <p:nvPr/>
        </p:nvSpPr>
        <p:spPr>
          <a:xfrm>
            <a:off x="5552661" y="190970"/>
            <a:ext cx="1872564" cy="318998"/>
          </a:xfrm>
          <a:prstGeom prst="rect">
            <a:avLst/>
          </a:prstGeom>
        </p:spPr>
        <p:txBody>
          <a:bodyPr wrap="none">
            <a:spAutoFit/>
          </a:bodyPr>
          <a:lstStyle/>
          <a:p>
            <a:pPr>
              <a:lnSpc>
                <a:spcPct val="115000"/>
              </a:lnSpc>
              <a:spcBef>
                <a:spcPts val="1200"/>
              </a:spcBef>
              <a:spcAft>
                <a:spcPts val="300"/>
              </a:spcAft>
            </a:pPr>
            <a:r>
              <a:rPr lang="en-US" sz="1400" b="1" dirty="0">
                <a:solidFill>
                  <a:schemeClr val="bg1"/>
                </a:solidFill>
                <a:latin typeface="Arial" panose="020B0604020202020204" pitchFamily="34" charset="0"/>
                <a:cs typeface="Times New Roman" panose="02020603050405020304" pitchFamily="18" charset="0"/>
              </a:rPr>
              <a:t>Export to Buy Week</a:t>
            </a:r>
          </a:p>
        </p:txBody>
      </p:sp>
      <p:sp>
        <p:nvSpPr>
          <p:cNvPr id="31" name="TextBox 30"/>
          <p:cNvSpPr txBox="1"/>
          <p:nvPr/>
        </p:nvSpPr>
        <p:spPr>
          <a:xfrm>
            <a:off x="808383" y="1660570"/>
            <a:ext cx="518712" cy="369332"/>
          </a:xfrm>
          <a:prstGeom prst="rect">
            <a:avLst/>
          </a:prstGeom>
          <a:noFill/>
        </p:spPr>
        <p:txBody>
          <a:bodyPr wrap="square" rtlCol="0">
            <a:spAutoFit/>
          </a:bodyPr>
          <a:lstStyle/>
          <a:p>
            <a:r>
              <a:rPr lang="en-US" dirty="0">
                <a:solidFill>
                  <a:srgbClr val="FF0000"/>
                </a:solidFill>
              </a:rPr>
              <a:t>1</a:t>
            </a:r>
          </a:p>
        </p:txBody>
      </p:sp>
      <p:sp>
        <p:nvSpPr>
          <p:cNvPr id="32" name="TextBox 31"/>
          <p:cNvSpPr txBox="1"/>
          <p:nvPr/>
        </p:nvSpPr>
        <p:spPr>
          <a:xfrm>
            <a:off x="8276019" y="1759529"/>
            <a:ext cx="518712" cy="369332"/>
          </a:xfrm>
          <a:prstGeom prst="rect">
            <a:avLst/>
          </a:prstGeom>
          <a:noFill/>
        </p:spPr>
        <p:txBody>
          <a:bodyPr wrap="square" rtlCol="0">
            <a:spAutoFit/>
          </a:bodyPr>
          <a:lstStyle/>
          <a:p>
            <a:r>
              <a:rPr lang="en-US" dirty="0">
                <a:solidFill>
                  <a:srgbClr val="FF0000"/>
                </a:solidFill>
              </a:rPr>
              <a:t>2</a:t>
            </a:r>
          </a:p>
        </p:txBody>
      </p:sp>
      <p:sp>
        <p:nvSpPr>
          <p:cNvPr id="33" name="TextBox 32"/>
          <p:cNvSpPr txBox="1"/>
          <p:nvPr/>
        </p:nvSpPr>
        <p:spPr>
          <a:xfrm>
            <a:off x="726995" y="3959238"/>
            <a:ext cx="518712" cy="369332"/>
          </a:xfrm>
          <a:prstGeom prst="rect">
            <a:avLst/>
          </a:prstGeom>
          <a:noFill/>
        </p:spPr>
        <p:txBody>
          <a:bodyPr wrap="square" rtlCol="0">
            <a:spAutoFit/>
          </a:bodyPr>
          <a:lstStyle/>
          <a:p>
            <a:r>
              <a:rPr lang="en-US" dirty="0">
                <a:solidFill>
                  <a:srgbClr val="FF0000"/>
                </a:solidFill>
              </a:rPr>
              <a:t>4</a:t>
            </a:r>
          </a:p>
        </p:txBody>
      </p:sp>
      <p:sp>
        <p:nvSpPr>
          <p:cNvPr id="34" name="TextBox 33"/>
          <p:cNvSpPr txBox="1"/>
          <p:nvPr/>
        </p:nvSpPr>
        <p:spPr>
          <a:xfrm>
            <a:off x="948470" y="2558221"/>
            <a:ext cx="518712" cy="369332"/>
          </a:xfrm>
          <a:prstGeom prst="rect">
            <a:avLst/>
          </a:prstGeom>
          <a:noFill/>
        </p:spPr>
        <p:txBody>
          <a:bodyPr wrap="square" rtlCol="0">
            <a:spAutoFit/>
          </a:bodyPr>
          <a:lstStyle/>
          <a:p>
            <a:r>
              <a:rPr lang="en-US" dirty="0">
                <a:solidFill>
                  <a:srgbClr val="FF0000"/>
                </a:solidFill>
              </a:rPr>
              <a:t>3</a:t>
            </a:r>
          </a:p>
        </p:txBody>
      </p:sp>
      <p:sp>
        <p:nvSpPr>
          <p:cNvPr id="35" name="TextBox 34"/>
          <p:cNvSpPr txBox="1"/>
          <p:nvPr/>
        </p:nvSpPr>
        <p:spPr>
          <a:xfrm>
            <a:off x="2139291" y="6292841"/>
            <a:ext cx="518712" cy="369332"/>
          </a:xfrm>
          <a:prstGeom prst="rect">
            <a:avLst/>
          </a:prstGeom>
          <a:noFill/>
        </p:spPr>
        <p:txBody>
          <a:bodyPr wrap="square" rtlCol="0">
            <a:spAutoFit/>
          </a:bodyPr>
          <a:lstStyle/>
          <a:p>
            <a:r>
              <a:rPr lang="en-US" dirty="0">
                <a:solidFill>
                  <a:srgbClr val="FF0000"/>
                </a:solidFill>
              </a:rPr>
              <a:t>6</a:t>
            </a:r>
          </a:p>
        </p:txBody>
      </p:sp>
      <p:sp>
        <p:nvSpPr>
          <p:cNvPr id="37" name="TextBox 36"/>
          <p:cNvSpPr txBox="1"/>
          <p:nvPr/>
        </p:nvSpPr>
        <p:spPr>
          <a:xfrm>
            <a:off x="784253" y="5218910"/>
            <a:ext cx="518712" cy="369332"/>
          </a:xfrm>
          <a:prstGeom prst="rect">
            <a:avLst/>
          </a:prstGeom>
          <a:noFill/>
        </p:spPr>
        <p:txBody>
          <a:bodyPr wrap="square" rtlCol="0">
            <a:spAutoFit/>
          </a:bodyPr>
          <a:lstStyle/>
          <a:p>
            <a:r>
              <a:rPr lang="en-US" dirty="0">
                <a:solidFill>
                  <a:srgbClr val="FF0000"/>
                </a:solidFill>
              </a:rPr>
              <a:t>5</a:t>
            </a:r>
          </a:p>
        </p:txBody>
      </p:sp>
    </p:spTree>
    <p:extLst>
      <p:ext uri="{BB962C8B-B14F-4D97-AF65-F5344CB8AC3E}">
        <p14:creationId xmlns:p14="http://schemas.microsoft.com/office/powerpoint/2010/main" val="3786574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219924" y="17055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PLM</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75</a:t>
            </a:fld>
            <a:endParaRPr lang="en-US"/>
          </a:p>
        </p:txBody>
      </p:sp>
      <p:sp>
        <p:nvSpPr>
          <p:cNvPr id="13" name="Subtitle 2"/>
          <p:cNvSpPr>
            <a:spLocks noGrp="1"/>
          </p:cNvSpPr>
          <p:nvPr>
            <p:ph type="subTitle" idx="1"/>
          </p:nvPr>
        </p:nvSpPr>
        <p:spPr>
          <a:xfrm>
            <a:off x="278194" y="1533951"/>
            <a:ext cx="8627535" cy="3205082"/>
          </a:xfrm>
        </p:spPr>
        <p:txBody>
          <a:bodyPr>
            <a:normAutofit/>
          </a:bodyPr>
          <a:lstStyle/>
          <a:p>
            <a:pPr algn="l"/>
            <a:r>
              <a:rPr lang="en-US" sz="4000" b="1" dirty="0">
                <a:solidFill>
                  <a:schemeClr val="accent1">
                    <a:lumMod val="75000"/>
                  </a:schemeClr>
                </a:solidFill>
              </a:rPr>
              <a:t>Completes your PLM Process !</a:t>
            </a:r>
          </a:p>
          <a:p>
            <a:pPr algn="l"/>
            <a:r>
              <a:rPr lang="en-US" sz="2000" b="1" dirty="0">
                <a:solidFill>
                  <a:schemeClr val="accent1">
                    <a:lumMod val="75000"/>
                  </a:schemeClr>
                </a:solidFill>
              </a:rPr>
              <a:t>(File Buying Week)</a:t>
            </a:r>
          </a:p>
          <a:p>
            <a:pPr algn="l"/>
            <a:endParaRPr lang="en-US" sz="4000" b="1" dirty="0">
              <a:solidFill>
                <a:schemeClr val="accent1">
                  <a:lumMod val="75000"/>
                </a:schemeClr>
              </a:solidFill>
            </a:endParaRPr>
          </a:p>
        </p:txBody>
      </p:sp>
      <p:pic>
        <p:nvPicPr>
          <p:cNvPr id="4" name="Picture 3"/>
          <p:cNvPicPr>
            <a:picLocks noChangeAspect="1"/>
          </p:cNvPicPr>
          <p:nvPr/>
        </p:nvPicPr>
        <p:blipFill>
          <a:blip r:embed="rId3"/>
          <a:stretch>
            <a:fillRect/>
          </a:stretch>
        </p:blipFill>
        <p:spPr>
          <a:xfrm>
            <a:off x="658260" y="3136492"/>
            <a:ext cx="9020175" cy="3000375"/>
          </a:xfrm>
          <a:prstGeom prst="rect">
            <a:avLst/>
          </a:prstGeom>
        </p:spPr>
      </p:pic>
    </p:spTree>
    <p:extLst>
      <p:ext uri="{BB962C8B-B14F-4D97-AF65-F5344CB8AC3E}">
        <p14:creationId xmlns:p14="http://schemas.microsoft.com/office/powerpoint/2010/main" val="21499583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AGENDA</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76</a:t>
            </a:fld>
            <a:endParaRPr lang="en-US"/>
          </a:p>
        </p:txBody>
      </p:sp>
      <p:sp>
        <p:nvSpPr>
          <p:cNvPr id="4" name="Subtitle 3"/>
          <p:cNvSpPr>
            <a:spLocks noGrp="1"/>
          </p:cNvSpPr>
          <p:nvPr>
            <p:ph type="subTitle" idx="1"/>
          </p:nvPr>
        </p:nvSpPr>
        <p:spPr>
          <a:xfrm>
            <a:off x="308113" y="1947415"/>
            <a:ext cx="9144000" cy="2955890"/>
          </a:xfrm>
        </p:spPr>
        <p:txBody>
          <a:bodyPr>
            <a:normAutofit/>
          </a:bodyPr>
          <a:lstStyle/>
          <a:p>
            <a:pPr marL="457200" indent="-457200" algn="l">
              <a:buAutoNum type="arabicPeriod"/>
            </a:pPr>
            <a:r>
              <a:rPr lang="en-US" dirty="0"/>
              <a:t>Assortment Detail contd..                                      1 </a:t>
            </a:r>
            <a:r>
              <a:rPr lang="en-US" dirty="0" err="1"/>
              <a:t>hr</a:t>
            </a:r>
            <a:endParaRPr lang="en-US" dirty="0"/>
          </a:p>
          <a:p>
            <a:pPr marL="457200" indent="-457200" algn="l">
              <a:buAutoNum type="arabicPeriod"/>
            </a:pPr>
            <a:r>
              <a:rPr lang="en-US" dirty="0">
                <a:solidFill>
                  <a:srgbClr val="FF0000"/>
                </a:solidFill>
              </a:rPr>
              <a:t>Batches </a:t>
            </a:r>
            <a:r>
              <a:rPr lang="en-US" sz="1700" dirty="0">
                <a:solidFill>
                  <a:srgbClr val="FF0000"/>
                </a:solidFill>
              </a:rPr>
              <a:t>(3rd Interface) + </a:t>
            </a:r>
            <a:r>
              <a:rPr lang="en-US" dirty="0">
                <a:solidFill>
                  <a:srgbClr val="FF0000"/>
                </a:solidFill>
              </a:rPr>
              <a:t>Break                                     1.5 </a:t>
            </a:r>
            <a:r>
              <a:rPr lang="en-US" dirty="0" err="1">
                <a:solidFill>
                  <a:srgbClr val="FF0000"/>
                </a:solidFill>
              </a:rPr>
              <a:t>hrs</a:t>
            </a:r>
            <a:endParaRPr lang="en-US" dirty="0">
              <a:solidFill>
                <a:srgbClr val="FF0000"/>
              </a:solidFill>
            </a:endParaRPr>
          </a:p>
          <a:p>
            <a:pPr marL="457200" indent="-457200" algn="l">
              <a:buAutoNum type="arabicPeriod"/>
            </a:pPr>
            <a:r>
              <a:rPr lang="en-US" dirty="0"/>
              <a:t>PLM </a:t>
            </a:r>
            <a:r>
              <a:rPr lang="en-US" dirty="0" err="1"/>
              <a:t>PreOrder</a:t>
            </a:r>
            <a:r>
              <a:rPr lang="en-US" dirty="0"/>
              <a:t> Readiness: Style confirmation    1.5 </a:t>
            </a:r>
            <a:r>
              <a:rPr lang="en-US" dirty="0" err="1"/>
              <a:t>hrs</a:t>
            </a:r>
            <a:endParaRPr lang="en-US" dirty="0"/>
          </a:p>
          <a:p>
            <a:pPr marL="457200" indent="-457200" algn="l">
              <a:buAutoNum type="arabicPeriod"/>
            </a:pPr>
            <a:r>
              <a:rPr lang="en-US" dirty="0"/>
              <a:t>Reconciliation Summary (</a:t>
            </a:r>
            <a:r>
              <a:rPr lang="en-US" sz="1800" dirty="0"/>
              <a:t>Receipts only</a:t>
            </a:r>
            <a:r>
              <a:rPr lang="en-US" dirty="0"/>
              <a:t>)                   15 mins      </a:t>
            </a:r>
          </a:p>
          <a:p>
            <a:pPr algn="l"/>
            <a:endParaRPr lang="en-US" dirty="0"/>
          </a:p>
          <a:p>
            <a:pPr algn="l"/>
            <a:endParaRPr lang="en-US" dirty="0"/>
          </a:p>
          <a:p>
            <a:pPr marL="342900" indent="-342900" algn="l">
              <a:buAutoNum type="alphaUcPeriod" startAt="2"/>
            </a:pPr>
            <a:endParaRPr lang="en-US" dirty="0"/>
          </a:p>
          <a:p>
            <a:pPr marL="342900" indent="-342900" algn="l">
              <a:buAutoNum type="alphaUcPeriod" startAt="2"/>
            </a:pPr>
            <a:endParaRPr lang="en-US" dirty="0"/>
          </a:p>
        </p:txBody>
      </p:sp>
      <p:sp>
        <p:nvSpPr>
          <p:cNvPr id="13" name="Title 3"/>
          <p:cNvSpPr txBox="1">
            <a:spLocks/>
          </p:cNvSpPr>
          <p:nvPr/>
        </p:nvSpPr>
        <p:spPr>
          <a:xfrm>
            <a:off x="172278" y="1149326"/>
            <a:ext cx="3366052" cy="49244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700" b="1" dirty="0">
                <a:solidFill>
                  <a:schemeClr val="accent1">
                    <a:lumMod val="75000"/>
                  </a:schemeClr>
                </a:solidFill>
                <a:latin typeface="+mn-lt"/>
                <a:ea typeface="+mn-ea"/>
                <a:cs typeface="+mn-cs"/>
              </a:rPr>
              <a:t>Agenda Day-5</a:t>
            </a:r>
          </a:p>
        </p:txBody>
      </p:sp>
      <p:pic>
        <p:nvPicPr>
          <p:cNvPr id="14" name="Picture 13"/>
          <p:cNvPicPr>
            <a:picLocks noChangeAspect="1"/>
          </p:cNvPicPr>
          <p:nvPr/>
        </p:nvPicPr>
        <p:blipFill>
          <a:blip r:embed="rId3"/>
          <a:stretch>
            <a:fillRect/>
          </a:stretch>
        </p:blipFill>
        <p:spPr>
          <a:xfrm>
            <a:off x="7924800" y="1395547"/>
            <a:ext cx="4267200" cy="3200400"/>
          </a:xfrm>
          <a:prstGeom prst="rect">
            <a:avLst/>
          </a:prstGeom>
        </p:spPr>
      </p:pic>
    </p:spTree>
    <p:extLst>
      <p:ext uri="{BB962C8B-B14F-4D97-AF65-F5344CB8AC3E}">
        <p14:creationId xmlns:p14="http://schemas.microsoft.com/office/powerpoint/2010/main" val="29264910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3213" y="1131471"/>
            <a:ext cx="10492165" cy="5344736"/>
          </a:xfrm>
        </p:spPr>
        <p:txBody>
          <a:bodyPr>
            <a:normAutofit/>
          </a:bodyPr>
          <a:lstStyle/>
          <a:p>
            <a:pPr algn="l"/>
            <a:r>
              <a:rPr lang="en-US" sz="4000" b="1" dirty="0">
                <a:solidFill>
                  <a:schemeClr val="accent1">
                    <a:lumMod val="75000"/>
                  </a:schemeClr>
                </a:solidFill>
              </a:rPr>
              <a:t>  Rules for the Session?</a:t>
            </a:r>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Ground Rules</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2"/>
          <p:cNvSpPr txBox="1">
            <a:spLocks/>
          </p:cNvSpPr>
          <p:nvPr>
            <p:custDataLst>
              <p:tags r:id="rId1"/>
            </p:custDataLst>
          </p:nvPr>
        </p:nvSpPr>
        <p:spPr>
          <a:xfrm>
            <a:off x="1162496" y="1874233"/>
            <a:ext cx="6791606" cy="3376694"/>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Make the session interactive</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Ensure all issues are clearly communicated and captured.</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If we don’t know the answer to something, we will log an action on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Action Log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and move on</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interest of time, any topic requiring a detailed discussion will be discussed separately. </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Please do not use phones during the workshop</a:t>
            </a:r>
          </a:p>
          <a:p>
            <a:pPr marL="422275" marR="0" lvl="0" indent="-346075" algn="l" defTabSz="914400" rtl="0" eaLnBrk="0" fontAlgn="base" latinLnBrk="0" hangingPunct="0">
              <a:lnSpc>
                <a:spcPct val="100000"/>
              </a:lnSpc>
              <a:spcBef>
                <a:spcPts val="100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Please close your laptops (will use only during hands on)</a:t>
            </a:r>
          </a:p>
        </p:txBody>
      </p:sp>
      <p:pic>
        <p:nvPicPr>
          <p:cNvPr id="4" name="Picture 3"/>
          <p:cNvPicPr>
            <a:picLocks noChangeAspect="1"/>
          </p:cNvPicPr>
          <p:nvPr/>
        </p:nvPicPr>
        <p:blipFill>
          <a:blip r:embed="rId4"/>
          <a:stretch>
            <a:fillRect/>
          </a:stretch>
        </p:blipFill>
        <p:spPr>
          <a:xfrm>
            <a:off x="9793464" y="2927539"/>
            <a:ext cx="1381125" cy="1752600"/>
          </a:xfrm>
          <a:prstGeom prst="rect">
            <a:avLst/>
          </a:prstGeom>
        </p:spPr>
      </p:pic>
    </p:spTree>
    <p:extLst>
      <p:ext uri="{BB962C8B-B14F-4D97-AF65-F5344CB8AC3E}">
        <p14:creationId xmlns:p14="http://schemas.microsoft.com/office/powerpoint/2010/main" val="27696205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219924" y="17055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AP – Assortment Detail</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ubtitle 2"/>
          <p:cNvSpPr>
            <a:spLocks noGrp="1"/>
          </p:cNvSpPr>
          <p:nvPr>
            <p:ph type="subTitle" idx="1"/>
          </p:nvPr>
        </p:nvSpPr>
        <p:spPr>
          <a:xfrm>
            <a:off x="278194" y="1533951"/>
            <a:ext cx="8627535" cy="3205082"/>
          </a:xfrm>
        </p:spPr>
        <p:txBody>
          <a:bodyPr>
            <a:normAutofit/>
          </a:bodyPr>
          <a:lstStyle/>
          <a:p>
            <a:pPr algn="l"/>
            <a:r>
              <a:rPr lang="en-US" sz="4000" b="1" dirty="0">
                <a:solidFill>
                  <a:schemeClr val="accent1">
                    <a:lumMod val="75000"/>
                  </a:schemeClr>
                </a:solidFill>
              </a:rPr>
              <a:t>Is your Final Quantities approved in Assortment Detail?</a:t>
            </a:r>
          </a:p>
          <a:p>
            <a:pPr algn="l"/>
            <a:endParaRPr lang="en-US" sz="4000" b="1" dirty="0">
              <a:solidFill>
                <a:schemeClr val="accent1">
                  <a:lumMod val="75000"/>
                </a:schemeClr>
              </a:solidFill>
            </a:endParaRPr>
          </a:p>
        </p:txBody>
      </p:sp>
      <p:pic>
        <p:nvPicPr>
          <p:cNvPr id="3074"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767" y="4174435"/>
            <a:ext cx="3058189" cy="17774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9768" y="2004563"/>
            <a:ext cx="3058189" cy="21698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hlinkClick r:id="" action="ppaction://ole?verb=0"/>
          </p:cNvPr>
          <p:cNvGraphicFramePr>
            <a:graphicFrameLocks noChangeAspect="1"/>
          </p:cNvGraphicFramePr>
          <p:nvPr>
            <p:extLst/>
          </p:nvPr>
        </p:nvGraphicFramePr>
        <p:xfrm>
          <a:off x="6068921" y="3571737"/>
          <a:ext cx="914400" cy="771525"/>
        </p:xfrm>
        <a:graphic>
          <a:graphicData uri="http://schemas.openxmlformats.org/presentationml/2006/ole">
            <mc:AlternateContent xmlns:mc="http://schemas.openxmlformats.org/markup-compatibility/2006">
              <mc:Choice xmlns:v="urn:schemas-microsoft-com:vml" Requires="v">
                <p:oleObj spid="_x0000_s10284" name="Presentation" showAsIcon="1" r:id="rId6" imgW="914400" imgH="771480" progId="PowerPoint.Show.12">
                  <p:embed/>
                </p:oleObj>
              </mc:Choice>
              <mc:Fallback>
                <p:oleObj name="Presentation" showAsIcon="1" r:id="rId6" imgW="914400" imgH="771480" progId="PowerPoint.Show.12">
                  <p:embed/>
                  <p:pic>
                    <p:nvPicPr>
                      <p:cNvPr id="3" name="Object 2">
                        <a:hlinkClick r:id="" action="ppaction://ole?verb=0"/>
                      </p:cNvPr>
                      <p:cNvPicPr/>
                      <p:nvPr/>
                    </p:nvPicPr>
                    <p:blipFill>
                      <a:blip r:embed="rId7"/>
                      <a:stretch>
                        <a:fillRect/>
                      </a:stretch>
                    </p:blipFill>
                    <p:spPr>
                      <a:xfrm>
                        <a:off x="6068921" y="357173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760965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
          <p:cNvGrpSpPr>
            <a:grpSpLocks/>
          </p:cNvGrpSpPr>
          <p:nvPr/>
        </p:nvGrpSpPr>
        <p:grpSpPr bwMode="auto">
          <a:xfrm>
            <a:off x="1106648" y="46296"/>
            <a:ext cx="8712457" cy="589895"/>
            <a:chOff x="0" y="316551"/>
            <a:chExt cx="7248076" cy="297031"/>
          </a:xfrm>
        </p:grpSpPr>
        <p:sp>
          <p:nvSpPr>
            <p:cNvPr id="18" name="Rectangle 17"/>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9" name="Rectangle 18"/>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400" b="1" dirty="0">
                <a:solidFill>
                  <a:srgbClr val="002060"/>
                </a:solidFill>
              </a:endParaRPr>
            </a:p>
          </p:txBody>
        </p:sp>
      </p:grpSp>
      <p:sp>
        <p:nvSpPr>
          <p:cNvPr id="2" name="Slide Number Placeholder 1"/>
          <p:cNvSpPr>
            <a:spLocks noGrp="1"/>
          </p:cNvSpPr>
          <p:nvPr>
            <p:ph type="sldNum" sz="quarter" idx="12"/>
          </p:nvPr>
        </p:nvSpPr>
        <p:spPr/>
        <p:txBody>
          <a:bodyPr/>
          <a:lstStyle/>
          <a:p>
            <a:fld id="{D57F1E4F-1CFF-5643-939E-217C01CDF565}" type="slidenum">
              <a:rPr lang="en-US" smtClean="0"/>
              <a:pPr/>
              <a:t>79</a:t>
            </a:fld>
            <a:endParaRPr lang="en-US" dirty="0"/>
          </a:p>
        </p:txBody>
      </p:sp>
      <p:sp>
        <p:nvSpPr>
          <p:cNvPr id="3" name="Rectangle 2"/>
          <p:cNvSpPr/>
          <p:nvPr/>
        </p:nvSpPr>
        <p:spPr>
          <a:xfrm>
            <a:off x="1484274" y="136025"/>
            <a:ext cx="4843001" cy="388696"/>
          </a:xfrm>
          <a:prstGeom prst="rect">
            <a:avLst/>
          </a:prstGeom>
        </p:spPr>
        <p:txBody>
          <a:bodyPr wrap="square">
            <a:spAutoFit/>
          </a:bodyPr>
          <a:lstStyle/>
          <a:p>
            <a:pPr marL="137160" marR="0">
              <a:lnSpc>
                <a:spcPct val="107000"/>
              </a:lnSpc>
              <a:spcBef>
                <a:spcPts val="600"/>
              </a:spcBef>
              <a:spcAft>
                <a:spcPts val="1200"/>
              </a:spcAft>
            </a:pPr>
            <a:r>
              <a:rPr lang="en-US" b="1" dirty="0">
                <a:solidFill>
                  <a:schemeClr val="bg1"/>
                </a:solidFill>
              </a:rPr>
              <a:t>Buy Week Feed For Splash and Iconic :</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1451945" y="666574"/>
            <a:ext cx="9621078" cy="553357"/>
          </a:xfrm>
          <a:prstGeom prst="rect">
            <a:avLst/>
          </a:prstGeom>
        </p:spPr>
        <p:txBody>
          <a:bodyPr wrap="square">
            <a:spAutoFit/>
          </a:bodyPr>
          <a:lstStyle/>
          <a:p>
            <a:pPr marL="137160" marR="0">
              <a:lnSpc>
                <a:spcPct val="107000"/>
              </a:lnSpc>
              <a:spcBef>
                <a:spcPts val="600"/>
              </a:spcBef>
              <a:spcAft>
                <a:spcPts val="1200"/>
              </a:spcAft>
            </a:pPr>
            <a:r>
              <a:rPr lang="en-US" sz="1400" dirty="0">
                <a:latin typeface="Arial" panose="020B0604020202020204" pitchFamily="34" charset="0"/>
                <a:cs typeface="Arial" panose="020B0604020202020204" pitchFamily="34" charset="0"/>
              </a:rPr>
              <a:t>Once the Buy Week is updated it will be fed back to Assortment Detail. Follow the steps below to import the Buy Week and approve the options</a:t>
            </a:r>
            <a:endParaRPr lang="en-US" sz="1400" dirty="0">
              <a:latin typeface="Arial" panose="020B0604020202020204" pitchFamily="34" charset="0"/>
              <a:ea typeface="Calibri" panose="020F0502020204030204" pitchFamily="34" charset="0"/>
              <a:cs typeface="Arial" panose="020B0604020202020204" pitchFamily="34" charset="0"/>
            </a:endParaRPr>
          </a:p>
        </p:txBody>
      </p:sp>
      <p:pic>
        <p:nvPicPr>
          <p:cNvPr id="21" name="Picture 20"/>
          <p:cNvPicPr/>
          <p:nvPr/>
        </p:nvPicPr>
        <p:blipFill>
          <a:blip r:embed="rId2">
            <a:extLst>
              <a:ext uri="{28A0092B-C50C-407E-A947-70E740481C1C}">
                <a14:useLocalDpi xmlns:a14="http://schemas.microsoft.com/office/drawing/2010/main" val="0"/>
              </a:ext>
            </a:extLst>
          </a:blip>
          <a:srcRect/>
          <a:stretch>
            <a:fillRect/>
          </a:stretch>
        </p:blipFill>
        <p:spPr bwMode="auto">
          <a:xfrm>
            <a:off x="1338472" y="5036864"/>
            <a:ext cx="923925" cy="733425"/>
          </a:xfrm>
          <a:prstGeom prst="rect">
            <a:avLst/>
          </a:prstGeom>
          <a:noFill/>
          <a:ln>
            <a:noFill/>
          </a:ln>
        </p:spPr>
      </p:pic>
      <p:sp>
        <p:nvSpPr>
          <p:cNvPr id="22" name="Rectangle 21"/>
          <p:cNvSpPr/>
          <p:nvPr/>
        </p:nvSpPr>
        <p:spPr>
          <a:xfrm>
            <a:off x="2398647" y="5036861"/>
            <a:ext cx="2438400" cy="523220"/>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Times New Roman" panose="02020603050405020304" pitchFamily="18" charset="0"/>
              </a:rPr>
              <a:t>Review the Alert Depth Rev U</a:t>
            </a:r>
            <a:endParaRPr lang="en-US" sz="1400" dirty="0"/>
          </a:p>
        </p:txBody>
      </p:sp>
      <p:sp>
        <p:nvSpPr>
          <p:cNvPr id="24" name="Rectangle 23"/>
          <p:cNvSpPr/>
          <p:nvPr/>
        </p:nvSpPr>
        <p:spPr>
          <a:xfrm>
            <a:off x="7884704" y="4880852"/>
            <a:ext cx="3271238" cy="738664"/>
          </a:xfrm>
          <a:prstGeom prst="rect">
            <a:avLst/>
          </a:prstGeom>
        </p:spPr>
        <p:txBody>
          <a:bodyPr wrap="square">
            <a:spAutoFit/>
          </a:bodyPr>
          <a:lstStyle/>
          <a:p>
            <a:r>
              <a:rPr lang="en-US" sz="1400" dirty="0">
                <a:latin typeface="Arial" panose="020B0604020202020204" pitchFamily="34" charset="0"/>
                <a:ea typeface="Times New Roman" panose="02020603050405020304" pitchFamily="18" charset="0"/>
                <a:cs typeface="Times New Roman" panose="02020603050405020304" pitchFamily="18" charset="0"/>
              </a:rPr>
              <a:t>Click the Approved measure at all[Product] level to flag all options to be fed to PLM</a:t>
            </a:r>
            <a:endParaRPr lang="en-US" sz="1400" dirty="0"/>
          </a:p>
        </p:txBody>
      </p:sp>
      <p:sp>
        <p:nvSpPr>
          <p:cNvPr id="27" name="Rectangle 26"/>
          <p:cNvSpPr/>
          <p:nvPr/>
        </p:nvSpPr>
        <p:spPr>
          <a:xfrm>
            <a:off x="5462877" y="6169730"/>
            <a:ext cx="3031086" cy="307777"/>
          </a:xfrm>
          <a:prstGeom prst="rect">
            <a:avLst/>
          </a:prstGeom>
        </p:spPr>
        <p:txBody>
          <a:bodyPr wrap="none">
            <a:spAutoFit/>
          </a:bodyPr>
          <a:lstStyle/>
          <a:p>
            <a:r>
              <a:rPr lang="en-US" sz="1400" dirty="0">
                <a:latin typeface="Arial" panose="020B0604020202020204" pitchFamily="34" charset="0"/>
                <a:ea typeface="Times New Roman" panose="02020603050405020304" pitchFamily="18" charset="0"/>
                <a:cs typeface="Times New Roman" panose="02020603050405020304" pitchFamily="18" charset="0"/>
              </a:rPr>
              <a:t>In the Actions menu, select Approve</a:t>
            </a:r>
            <a:endParaRPr lang="en-US" sz="1400" dirty="0"/>
          </a:p>
        </p:txBody>
      </p:sp>
      <p:sp>
        <p:nvSpPr>
          <p:cNvPr id="28" name="Rectangle 27"/>
          <p:cNvSpPr/>
          <p:nvPr/>
        </p:nvSpPr>
        <p:spPr>
          <a:xfrm>
            <a:off x="5552661" y="190970"/>
            <a:ext cx="3355470" cy="338554"/>
          </a:xfrm>
          <a:prstGeom prst="rect">
            <a:avLst/>
          </a:prstGeom>
        </p:spPr>
        <p:txBody>
          <a:bodyPr wrap="none">
            <a:spAutoFit/>
          </a:bodyPr>
          <a:lstStyle/>
          <a:p>
            <a:r>
              <a:rPr lang="en-US" sz="1400" b="1" dirty="0">
                <a:solidFill>
                  <a:schemeClr val="bg1"/>
                </a:solidFill>
              </a:rPr>
              <a:t>Import from Buy </a:t>
            </a:r>
            <a:r>
              <a:rPr lang="en-US" sz="1600" b="1" dirty="0">
                <a:solidFill>
                  <a:schemeClr val="bg1"/>
                </a:solidFill>
              </a:rPr>
              <a:t>Week</a:t>
            </a:r>
            <a:r>
              <a:rPr lang="en-US" sz="1400" b="1" dirty="0">
                <a:solidFill>
                  <a:schemeClr val="bg1"/>
                </a:solidFill>
              </a:rPr>
              <a:t> and Final Quantity</a:t>
            </a:r>
          </a:p>
        </p:txBody>
      </p:sp>
      <p:pic>
        <p:nvPicPr>
          <p:cNvPr id="25" name="Picture 24"/>
          <p:cNvPicPr/>
          <p:nvPr/>
        </p:nvPicPr>
        <p:blipFill>
          <a:blip r:embed="rId3">
            <a:extLst>
              <a:ext uri="{28A0092B-C50C-407E-A947-70E740481C1C}">
                <a14:useLocalDpi xmlns:a14="http://schemas.microsoft.com/office/drawing/2010/main" val="0"/>
              </a:ext>
            </a:extLst>
          </a:blip>
          <a:srcRect/>
          <a:stretch>
            <a:fillRect/>
          </a:stretch>
        </p:blipFill>
        <p:spPr bwMode="auto">
          <a:xfrm>
            <a:off x="1415913" y="1399828"/>
            <a:ext cx="1238250" cy="771525"/>
          </a:xfrm>
          <a:prstGeom prst="rect">
            <a:avLst/>
          </a:prstGeom>
          <a:noFill/>
          <a:ln>
            <a:noFill/>
          </a:ln>
        </p:spPr>
      </p:pic>
      <p:sp>
        <p:nvSpPr>
          <p:cNvPr id="4" name="Rectangle 3"/>
          <p:cNvSpPr/>
          <p:nvPr/>
        </p:nvSpPr>
        <p:spPr>
          <a:xfrm>
            <a:off x="2813192" y="1402644"/>
            <a:ext cx="3299792" cy="1083374"/>
          </a:xfrm>
          <a:prstGeom prst="rect">
            <a:avLst/>
          </a:prstGeom>
        </p:spPr>
        <p:txBody>
          <a:bodyPr wrap="square">
            <a:spAutoFit/>
          </a:bodyPr>
          <a:lstStyle/>
          <a:p>
            <a:pPr marL="137160" marR="0">
              <a:lnSpc>
                <a:spcPct val="115000"/>
              </a:lnSpc>
              <a:spcBef>
                <a:spcPts val="600"/>
              </a:spcBef>
              <a:spcAft>
                <a:spcPts val="1200"/>
              </a:spcAft>
            </a:pPr>
            <a:r>
              <a:rPr lang="en-US" sz="1400" dirty="0">
                <a:latin typeface="Arial" panose="020B0604020202020204" pitchFamily="34" charset="0"/>
                <a:ea typeface="Times New Roman" panose="02020603050405020304" pitchFamily="18" charset="0"/>
                <a:cs typeface="Times New Roman" panose="02020603050405020304" pitchFamily="18" charset="0"/>
              </a:rPr>
              <a:t>On the Territory &amp; Approve tab and the Review by Options by Territory worksheet, in the </a:t>
            </a:r>
            <a:r>
              <a:rPr lang="en-US" sz="1400" b="1" dirty="0">
                <a:latin typeface="Arial" panose="020B0604020202020204" pitchFamily="34" charset="0"/>
                <a:ea typeface="Times New Roman" panose="02020603050405020304" pitchFamily="18" charset="0"/>
                <a:cs typeface="Times New Roman" panose="02020603050405020304" pitchFamily="18" charset="0"/>
              </a:rPr>
              <a:t>Rev </a:t>
            </a:r>
            <a:r>
              <a:rPr lang="en-US" sz="1400" b="1" dirty="0" err="1">
                <a:latin typeface="Arial" panose="020B0604020202020204" pitchFamily="34" charset="0"/>
                <a:ea typeface="Times New Roman" panose="02020603050405020304" pitchFamily="18" charset="0"/>
                <a:cs typeface="Times New Roman" panose="02020603050405020304" pitchFamily="18" charset="0"/>
              </a:rPr>
              <a:t>Str</a:t>
            </a:r>
            <a:r>
              <a:rPr lang="en-US" sz="1400" b="1" dirty="0">
                <a:latin typeface="Arial" panose="020B0604020202020204" pitchFamily="34" charset="0"/>
                <a:ea typeface="Times New Roman" panose="02020603050405020304" pitchFamily="18" charset="0"/>
                <a:cs typeface="Times New Roman" panose="02020603050405020304" pitchFamily="18" charset="0"/>
              </a:rPr>
              <a:t> Receipts Source select Buy Week Feed. </a:t>
            </a:r>
            <a:endParaRPr lang="en-US" sz="1400" b="1"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29" name="Picture 28"/>
          <p:cNvPicPr/>
          <p:nvPr/>
        </p:nvPicPr>
        <p:blipFill>
          <a:blip r:embed="rId4">
            <a:extLst>
              <a:ext uri="{28A0092B-C50C-407E-A947-70E740481C1C}">
                <a14:useLocalDpi xmlns:a14="http://schemas.microsoft.com/office/drawing/2010/main" val="0"/>
              </a:ext>
            </a:extLst>
          </a:blip>
          <a:srcRect/>
          <a:stretch>
            <a:fillRect/>
          </a:stretch>
        </p:blipFill>
        <p:spPr bwMode="auto">
          <a:xfrm>
            <a:off x="6466853" y="1195998"/>
            <a:ext cx="1722987" cy="929144"/>
          </a:xfrm>
          <a:prstGeom prst="rect">
            <a:avLst/>
          </a:prstGeom>
          <a:noFill/>
          <a:ln>
            <a:noFill/>
          </a:ln>
        </p:spPr>
      </p:pic>
      <p:sp>
        <p:nvSpPr>
          <p:cNvPr id="6" name="Rectangle 5"/>
          <p:cNvSpPr/>
          <p:nvPr/>
        </p:nvSpPr>
        <p:spPr>
          <a:xfrm>
            <a:off x="8068418" y="1244243"/>
            <a:ext cx="2840278" cy="587853"/>
          </a:xfrm>
          <a:prstGeom prst="rect">
            <a:avLst/>
          </a:prstGeom>
        </p:spPr>
        <p:txBody>
          <a:bodyPr wrap="square">
            <a:spAutoFit/>
          </a:bodyPr>
          <a:lstStyle/>
          <a:p>
            <a:pPr marL="137160" marR="0">
              <a:lnSpc>
                <a:spcPct val="115000"/>
              </a:lnSpc>
              <a:spcBef>
                <a:spcPts val="600"/>
              </a:spcBef>
              <a:spcAft>
                <a:spcPts val="1200"/>
              </a:spcAft>
            </a:pPr>
            <a:r>
              <a:rPr lang="en-US" sz="1400" dirty="0">
                <a:latin typeface="Arial" panose="020B0604020202020204" pitchFamily="34" charset="0"/>
                <a:ea typeface="Times New Roman" panose="02020603050405020304" pitchFamily="18" charset="0"/>
                <a:cs typeface="Times New Roman" panose="02020603050405020304" pitchFamily="18" charset="0"/>
              </a:rPr>
              <a:t>In the Actions menu, select Update Rev Receipts.</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30" name="Picture 29"/>
          <p:cNvPicPr/>
          <p:nvPr/>
        </p:nvPicPr>
        <p:blipFill>
          <a:blip r:embed="rId5"/>
          <a:stretch>
            <a:fillRect/>
          </a:stretch>
        </p:blipFill>
        <p:spPr>
          <a:xfrm>
            <a:off x="1327095" y="2773334"/>
            <a:ext cx="4890224" cy="616895"/>
          </a:xfrm>
          <a:prstGeom prst="rect">
            <a:avLst/>
          </a:prstGeom>
        </p:spPr>
      </p:pic>
      <p:pic>
        <p:nvPicPr>
          <p:cNvPr id="5" name="Picture 4"/>
          <p:cNvPicPr>
            <a:picLocks noChangeAspect="1"/>
          </p:cNvPicPr>
          <p:nvPr/>
        </p:nvPicPr>
        <p:blipFill>
          <a:blip r:embed="rId6"/>
          <a:stretch>
            <a:fillRect/>
          </a:stretch>
        </p:blipFill>
        <p:spPr>
          <a:xfrm>
            <a:off x="6744621" y="2627554"/>
            <a:ext cx="971550" cy="952500"/>
          </a:xfrm>
          <a:prstGeom prst="rect">
            <a:avLst/>
          </a:prstGeom>
        </p:spPr>
      </p:pic>
      <p:sp>
        <p:nvSpPr>
          <p:cNvPr id="7" name="TextBox 6"/>
          <p:cNvSpPr txBox="1"/>
          <p:nvPr/>
        </p:nvSpPr>
        <p:spPr>
          <a:xfrm>
            <a:off x="808383" y="1660570"/>
            <a:ext cx="518712" cy="369332"/>
          </a:xfrm>
          <a:prstGeom prst="rect">
            <a:avLst/>
          </a:prstGeom>
          <a:noFill/>
        </p:spPr>
        <p:txBody>
          <a:bodyPr wrap="square" rtlCol="0">
            <a:spAutoFit/>
          </a:bodyPr>
          <a:lstStyle/>
          <a:p>
            <a:r>
              <a:rPr lang="en-US" dirty="0">
                <a:solidFill>
                  <a:srgbClr val="FF0000"/>
                </a:solidFill>
              </a:rPr>
              <a:t>1</a:t>
            </a:r>
          </a:p>
        </p:txBody>
      </p:sp>
      <p:sp>
        <p:nvSpPr>
          <p:cNvPr id="31" name="TextBox 30"/>
          <p:cNvSpPr txBox="1"/>
          <p:nvPr/>
        </p:nvSpPr>
        <p:spPr>
          <a:xfrm>
            <a:off x="965562" y="3081781"/>
            <a:ext cx="518712" cy="369332"/>
          </a:xfrm>
          <a:prstGeom prst="rect">
            <a:avLst/>
          </a:prstGeom>
          <a:noFill/>
        </p:spPr>
        <p:txBody>
          <a:bodyPr wrap="square" rtlCol="0">
            <a:spAutoFit/>
          </a:bodyPr>
          <a:lstStyle/>
          <a:p>
            <a:r>
              <a:rPr lang="en-US" dirty="0">
                <a:solidFill>
                  <a:srgbClr val="FF0000"/>
                </a:solidFill>
              </a:rPr>
              <a:t>3</a:t>
            </a:r>
          </a:p>
        </p:txBody>
      </p:sp>
      <p:sp>
        <p:nvSpPr>
          <p:cNvPr id="32" name="TextBox 31"/>
          <p:cNvSpPr txBox="1"/>
          <p:nvPr/>
        </p:nvSpPr>
        <p:spPr>
          <a:xfrm>
            <a:off x="6231510" y="1693128"/>
            <a:ext cx="518712" cy="369332"/>
          </a:xfrm>
          <a:prstGeom prst="rect">
            <a:avLst/>
          </a:prstGeom>
          <a:noFill/>
        </p:spPr>
        <p:txBody>
          <a:bodyPr wrap="square" rtlCol="0">
            <a:spAutoFit/>
          </a:bodyPr>
          <a:lstStyle/>
          <a:p>
            <a:r>
              <a:rPr lang="en-US" dirty="0">
                <a:solidFill>
                  <a:srgbClr val="FF0000"/>
                </a:solidFill>
              </a:rPr>
              <a:t>2</a:t>
            </a:r>
          </a:p>
        </p:txBody>
      </p:sp>
      <p:sp>
        <p:nvSpPr>
          <p:cNvPr id="33" name="Rectangle 32"/>
          <p:cNvSpPr/>
          <p:nvPr/>
        </p:nvSpPr>
        <p:spPr>
          <a:xfrm>
            <a:off x="8189840" y="2719741"/>
            <a:ext cx="2840278" cy="587853"/>
          </a:xfrm>
          <a:prstGeom prst="rect">
            <a:avLst/>
          </a:prstGeom>
        </p:spPr>
        <p:txBody>
          <a:bodyPr wrap="square">
            <a:spAutoFit/>
          </a:bodyPr>
          <a:lstStyle/>
          <a:p>
            <a:pPr marL="137160" marR="0">
              <a:lnSpc>
                <a:spcPct val="115000"/>
              </a:lnSpc>
              <a:spcBef>
                <a:spcPts val="600"/>
              </a:spcBef>
              <a:spcAft>
                <a:spcPts val="1200"/>
              </a:spcAft>
            </a:pPr>
            <a:r>
              <a:rPr lang="en-US" sz="1400" dirty="0">
                <a:latin typeface="Arial" panose="020B0604020202020204" pitchFamily="34" charset="0"/>
                <a:ea typeface="Times New Roman" panose="02020603050405020304" pitchFamily="18" charset="0"/>
                <a:cs typeface="Times New Roman" panose="02020603050405020304" pitchFamily="18" charset="0"/>
              </a:rPr>
              <a:t>In the Buy Week Export, select Final </a:t>
            </a:r>
            <a:r>
              <a:rPr lang="en-US" sz="1400" dirty="0" err="1">
                <a:latin typeface="Arial" panose="020B0604020202020204" pitchFamily="34" charset="0"/>
                <a:ea typeface="Times New Roman" panose="02020603050405020304" pitchFamily="18" charset="0"/>
                <a:cs typeface="Times New Roman" panose="02020603050405020304" pitchFamily="18" charset="0"/>
              </a:rPr>
              <a:t>Qty</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34" name="Picture 33"/>
          <p:cNvPicPr/>
          <p:nvPr/>
        </p:nvPicPr>
        <p:blipFill>
          <a:blip r:embed="rId7">
            <a:extLst>
              <a:ext uri="{28A0092B-C50C-407E-A947-70E740481C1C}">
                <a14:useLocalDpi xmlns:a14="http://schemas.microsoft.com/office/drawing/2010/main" val="0"/>
              </a:ext>
            </a:extLst>
          </a:blip>
          <a:srcRect/>
          <a:stretch>
            <a:fillRect/>
          </a:stretch>
        </p:blipFill>
        <p:spPr bwMode="auto">
          <a:xfrm>
            <a:off x="5061396" y="4334818"/>
            <a:ext cx="2266950" cy="1400175"/>
          </a:xfrm>
          <a:prstGeom prst="rect">
            <a:avLst/>
          </a:prstGeom>
          <a:noFill/>
          <a:ln>
            <a:noFill/>
          </a:ln>
        </p:spPr>
      </p:pic>
      <p:sp>
        <p:nvSpPr>
          <p:cNvPr id="35" name="TextBox 34"/>
          <p:cNvSpPr txBox="1"/>
          <p:nvPr/>
        </p:nvSpPr>
        <p:spPr>
          <a:xfrm>
            <a:off x="549027" y="5045967"/>
            <a:ext cx="518712" cy="369332"/>
          </a:xfrm>
          <a:prstGeom prst="rect">
            <a:avLst/>
          </a:prstGeom>
          <a:noFill/>
        </p:spPr>
        <p:txBody>
          <a:bodyPr wrap="square" rtlCol="0">
            <a:spAutoFit/>
          </a:bodyPr>
          <a:lstStyle/>
          <a:p>
            <a:r>
              <a:rPr lang="en-US" dirty="0">
                <a:solidFill>
                  <a:srgbClr val="FF0000"/>
                </a:solidFill>
              </a:rPr>
              <a:t>4</a:t>
            </a:r>
          </a:p>
        </p:txBody>
      </p:sp>
      <p:sp>
        <p:nvSpPr>
          <p:cNvPr id="36" name="TextBox 35"/>
          <p:cNvSpPr txBox="1"/>
          <p:nvPr/>
        </p:nvSpPr>
        <p:spPr>
          <a:xfrm>
            <a:off x="2692154" y="6169580"/>
            <a:ext cx="518712" cy="369332"/>
          </a:xfrm>
          <a:prstGeom prst="rect">
            <a:avLst/>
          </a:prstGeom>
          <a:noFill/>
        </p:spPr>
        <p:txBody>
          <a:bodyPr wrap="square" rtlCol="0">
            <a:spAutoFit/>
          </a:bodyPr>
          <a:lstStyle/>
          <a:p>
            <a:r>
              <a:rPr lang="en-US" dirty="0">
                <a:solidFill>
                  <a:srgbClr val="FF0000"/>
                </a:solidFill>
              </a:rPr>
              <a:t>5</a:t>
            </a:r>
          </a:p>
        </p:txBody>
      </p:sp>
      <p:pic>
        <p:nvPicPr>
          <p:cNvPr id="37" name="Picture 36"/>
          <p:cNvPicPr/>
          <p:nvPr/>
        </p:nvPicPr>
        <p:blipFill>
          <a:blip r:embed="rId8">
            <a:extLst>
              <a:ext uri="{28A0092B-C50C-407E-A947-70E740481C1C}">
                <a14:useLocalDpi xmlns:a14="http://schemas.microsoft.com/office/drawing/2010/main" val="0"/>
              </a:ext>
            </a:extLst>
          </a:blip>
          <a:srcRect/>
          <a:stretch>
            <a:fillRect/>
          </a:stretch>
        </p:blipFill>
        <p:spPr bwMode="auto">
          <a:xfrm>
            <a:off x="3267545" y="5770289"/>
            <a:ext cx="1762125" cy="1114425"/>
          </a:xfrm>
          <a:prstGeom prst="rect">
            <a:avLst/>
          </a:prstGeom>
          <a:noFill/>
          <a:ln>
            <a:noFill/>
          </a:ln>
        </p:spPr>
      </p:pic>
    </p:spTree>
    <p:extLst>
      <p:ext uri="{BB962C8B-B14F-4D97-AF65-F5344CB8AC3E}">
        <p14:creationId xmlns:p14="http://schemas.microsoft.com/office/powerpoint/2010/main" val="780452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9961" y="1684970"/>
            <a:ext cx="5611027" cy="3064829"/>
          </a:xfrm>
        </p:spPr>
        <p:txBody>
          <a:bodyPr>
            <a:normAutofit/>
          </a:bodyPr>
          <a:lstStyle/>
          <a:p>
            <a:pPr algn="l"/>
            <a:r>
              <a:rPr lang="en-US" sz="4000" b="1" dirty="0">
                <a:solidFill>
                  <a:schemeClr val="accent1">
                    <a:lumMod val="75000"/>
                  </a:schemeClr>
                </a:solidFill>
              </a:rPr>
              <a:t>  Little bit more detail ….</a:t>
            </a:r>
          </a:p>
          <a:p>
            <a:pPr algn="l"/>
            <a:endParaRPr lang="en-US" sz="4000" b="1" dirty="0">
              <a:solidFill>
                <a:schemeClr val="accent1">
                  <a:lumMod val="75000"/>
                </a:schemeClr>
              </a:solidFill>
            </a:endParaRPr>
          </a:p>
        </p:txBody>
      </p:sp>
      <p:grpSp>
        <p:nvGrpSpPr>
          <p:cNvPr id="9" name="Group 1"/>
          <p:cNvGrpSpPr>
            <a:grpSpLocks/>
          </p:cNvGrpSpPr>
          <p:nvPr/>
        </p:nvGrpSpPr>
        <p:grpSpPr bwMode="auto">
          <a:xfrm>
            <a:off x="1750011" y="15240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AP</a:t>
              </a:r>
              <a:endParaRPr lang="en-GB" sz="2400" b="1" dirty="0">
                <a:solidFill>
                  <a:srgbClr val="002060"/>
                </a:solidFill>
              </a:endParaRPr>
            </a:p>
          </p:txBody>
        </p:sp>
      </p:grpSp>
      <p:pic>
        <p:nvPicPr>
          <p:cNvPr id="12" name="Picture 11" descr="LND group English.jpg"/>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8</a:t>
            </a:fld>
            <a:endParaRPr lang="en-US"/>
          </a:p>
        </p:txBody>
      </p:sp>
      <p:pic>
        <p:nvPicPr>
          <p:cNvPr id="4" name="Picture 3">
            <a:hlinkClick r:id="rId4" action="ppaction://hlinkfile"/>
          </p:cNvPr>
          <p:cNvPicPr>
            <a:picLocks noChangeAspect="1"/>
          </p:cNvPicPr>
          <p:nvPr/>
        </p:nvPicPr>
        <p:blipFill>
          <a:blip r:embed="rId5"/>
          <a:stretch>
            <a:fillRect/>
          </a:stretch>
        </p:blipFill>
        <p:spPr>
          <a:xfrm>
            <a:off x="6835015" y="1372671"/>
            <a:ext cx="2524125" cy="3924300"/>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518377758"/>
              </p:ext>
            </p:extLst>
          </p:nvPr>
        </p:nvGraphicFramePr>
        <p:xfrm>
          <a:off x="5638800" y="3041650"/>
          <a:ext cx="914400" cy="771525"/>
        </p:xfrm>
        <a:graphic>
          <a:graphicData uri="http://schemas.openxmlformats.org/presentationml/2006/ole">
            <mc:AlternateContent xmlns:mc="http://schemas.openxmlformats.org/markup-compatibility/2006">
              <mc:Choice xmlns:v="urn:schemas-microsoft-com:vml" Requires="v">
                <p:oleObj spid="_x0000_s11306" name="Document" showAsIcon="1" r:id="rId6" imgW="914400" imgH="771480" progId="Word.Document.12">
                  <p:embed/>
                </p:oleObj>
              </mc:Choice>
              <mc:Fallback>
                <p:oleObj name="Document" showAsIcon="1" r:id="rId6" imgW="914400" imgH="771480" progId="Word.Document.12">
                  <p:embed/>
                  <p:pic>
                    <p:nvPicPr>
                      <p:cNvPr id="0" name=""/>
                      <p:cNvPicPr/>
                      <p:nvPr/>
                    </p:nvPicPr>
                    <p:blipFill>
                      <a:blip r:embed="rId7"/>
                      <a:stretch>
                        <a:fillRect/>
                      </a:stretch>
                    </p:blipFill>
                    <p:spPr>
                      <a:xfrm>
                        <a:off x="5638800" y="304165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1954053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59260" y="301120"/>
            <a:ext cx="727418" cy="365125"/>
          </a:xfrm>
        </p:spPr>
        <p:txBody>
          <a:bodyPr/>
          <a:lstStyle/>
          <a:p>
            <a:fld id="{D57F1E4F-1CFF-5643-939E-217C01CDF565}" type="slidenum">
              <a:rPr lang="en-US" smtClean="0"/>
              <a:pPr/>
              <a:t>80</a:t>
            </a:fld>
            <a:endParaRPr lang="en-US" dirty="0"/>
          </a:p>
        </p:txBody>
      </p:sp>
      <p:grpSp>
        <p:nvGrpSpPr>
          <p:cNvPr id="19" name="Group 1"/>
          <p:cNvGrpSpPr>
            <a:grpSpLocks/>
          </p:cNvGrpSpPr>
          <p:nvPr/>
        </p:nvGrpSpPr>
        <p:grpSpPr bwMode="auto">
          <a:xfrm>
            <a:off x="1311577" y="85889"/>
            <a:ext cx="8712457" cy="589895"/>
            <a:chOff x="0" y="316551"/>
            <a:chExt cx="7248076" cy="297031"/>
          </a:xfrm>
        </p:grpSpPr>
        <p:sp>
          <p:nvSpPr>
            <p:cNvPr id="20" name="Rectangle 1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21" name="Rectangle 20"/>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 AP- Assortment Detail (Territory &amp; Approve) (Except Splash/IC)</a:t>
              </a:r>
              <a:endParaRPr lang="en-GB" sz="2400" b="1" dirty="0">
                <a:solidFill>
                  <a:srgbClr val="002060"/>
                </a:solidFill>
              </a:endParaRPr>
            </a:p>
          </p:txBody>
        </p:sp>
      </p:grpSp>
      <p:pic>
        <p:nvPicPr>
          <p:cNvPr id="22" name="Picture 2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349948" y="147431"/>
            <a:ext cx="1524000" cy="38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8044491" y="2571887"/>
            <a:ext cx="3182177" cy="523220"/>
          </a:xfrm>
          <a:prstGeom prst="rect">
            <a:avLst/>
          </a:prstGeom>
          <a:solidFill>
            <a:schemeClr val="accent1">
              <a:lumMod val="20000"/>
              <a:lumOff val="80000"/>
            </a:schemeClr>
          </a:solidFill>
        </p:spPr>
        <p:txBody>
          <a:bodyPr wrap="square" rtlCol="0">
            <a:spAutoFit/>
          </a:bodyPr>
          <a:lstStyle/>
          <a:p>
            <a:r>
              <a:rPr lang="en-US" sz="1400" b="1" dirty="0"/>
              <a:t>6. Click Action </a:t>
            </a:r>
            <a:r>
              <a:rPr lang="en-US" sz="1400" b="1" dirty="0">
                <a:sym typeface="Wingdings" panose="05000000000000000000" pitchFamily="2" charset="2"/>
              </a:rPr>
              <a:t>Approve (Planner’s Approval)</a:t>
            </a:r>
            <a:endParaRPr lang="en-US" sz="1400" b="1" dirty="0"/>
          </a:p>
        </p:txBody>
      </p:sp>
      <p:pic>
        <p:nvPicPr>
          <p:cNvPr id="3074" name="Picture 17" descr="image0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69" y="971687"/>
            <a:ext cx="697913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8044491" y="971687"/>
            <a:ext cx="1714500" cy="1171575"/>
          </a:xfrm>
          <a:prstGeom prst="rect">
            <a:avLst/>
          </a:prstGeom>
        </p:spPr>
      </p:pic>
      <p:sp>
        <p:nvSpPr>
          <p:cNvPr id="11" name="TextBox 10"/>
          <p:cNvSpPr txBox="1"/>
          <p:nvPr/>
        </p:nvSpPr>
        <p:spPr>
          <a:xfrm>
            <a:off x="2011846" y="3651939"/>
            <a:ext cx="5833441" cy="307777"/>
          </a:xfrm>
          <a:prstGeom prst="rect">
            <a:avLst/>
          </a:prstGeom>
          <a:solidFill>
            <a:schemeClr val="accent1">
              <a:lumMod val="20000"/>
              <a:lumOff val="80000"/>
            </a:schemeClr>
          </a:solidFill>
        </p:spPr>
        <p:txBody>
          <a:bodyPr wrap="square" rtlCol="0">
            <a:spAutoFit/>
          </a:bodyPr>
          <a:lstStyle/>
          <a:p>
            <a:r>
              <a:rPr lang="en-US" sz="1400" b="1" dirty="0"/>
              <a:t>Any Option can be Unapproved till the time Buyer Approved in Buy Plan.</a:t>
            </a:r>
          </a:p>
        </p:txBody>
      </p:sp>
      <p:pic>
        <p:nvPicPr>
          <p:cNvPr id="4" name="Picture 3"/>
          <p:cNvPicPr>
            <a:picLocks noChangeAspect="1"/>
          </p:cNvPicPr>
          <p:nvPr/>
        </p:nvPicPr>
        <p:blipFill>
          <a:blip r:embed="rId5"/>
          <a:stretch>
            <a:fillRect/>
          </a:stretch>
        </p:blipFill>
        <p:spPr>
          <a:xfrm>
            <a:off x="2168801" y="4223302"/>
            <a:ext cx="5676486" cy="876300"/>
          </a:xfrm>
          <a:prstGeom prst="rect">
            <a:avLst/>
          </a:prstGeom>
        </p:spPr>
      </p:pic>
    </p:spTree>
    <p:extLst>
      <p:ext uri="{BB962C8B-B14F-4D97-AF65-F5344CB8AC3E}">
        <p14:creationId xmlns:p14="http://schemas.microsoft.com/office/powerpoint/2010/main" val="30284864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219924" y="17055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PLM</a:t>
              </a:r>
              <a:endParaRPr lang="en-GB" sz="2400" b="1" dirty="0">
                <a:solidFill>
                  <a:srgbClr val="002060"/>
                </a:solidFill>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0142517C-431D-483C-89CC-E7F45B89A3FB}" type="slidenum">
              <a:rPr lang="en-US" smtClean="0"/>
              <a:t>81</a:t>
            </a:fld>
            <a:endParaRPr lang="en-US"/>
          </a:p>
        </p:txBody>
      </p:sp>
      <p:sp>
        <p:nvSpPr>
          <p:cNvPr id="13" name="Subtitle 2"/>
          <p:cNvSpPr>
            <a:spLocks noGrp="1"/>
          </p:cNvSpPr>
          <p:nvPr>
            <p:ph type="subTitle" idx="1"/>
          </p:nvPr>
        </p:nvSpPr>
        <p:spPr>
          <a:xfrm>
            <a:off x="278194" y="1533951"/>
            <a:ext cx="8627535" cy="3205082"/>
          </a:xfrm>
        </p:spPr>
        <p:txBody>
          <a:bodyPr>
            <a:normAutofit/>
          </a:bodyPr>
          <a:lstStyle/>
          <a:p>
            <a:pPr algn="l"/>
            <a:r>
              <a:rPr lang="en-US" sz="4000" b="1" dirty="0">
                <a:solidFill>
                  <a:schemeClr val="accent1">
                    <a:lumMod val="75000"/>
                  </a:schemeClr>
                </a:solidFill>
              </a:rPr>
              <a:t>Completes your PLM Process !</a:t>
            </a:r>
          </a:p>
          <a:p>
            <a:pPr algn="l"/>
            <a:r>
              <a:rPr lang="en-US" sz="2000" b="1" dirty="0">
                <a:solidFill>
                  <a:schemeClr val="accent1">
                    <a:lumMod val="75000"/>
                  </a:schemeClr>
                </a:solidFill>
              </a:rPr>
              <a:t>(Pre-order Readiness)</a:t>
            </a:r>
          </a:p>
          <a:p>
            <a:pPr algn="l"/>
            <a:endParaRPr lang="en-US" sz="4000" b="1" dirty="0">
              <a:solidFill>
                <a:schemeClr val="accent1">
                  <a:lumMod val="75000"/>
                </a:schemeClr>
              </a:solidFill>
            </a:endParaRPr>
          </a:p>
        </p:txBody>
      </p:sp>
      <p:pic>
        <p:nvPicPr>
          <p:cNvPr id="4" name="Picture 3"/>
          <p:cNvPicPr>
            <a:picLocks noChangeAspect="1"/>
          </p:cNvPicPr>
          <p:nvPr/>
        </p:nvPicPr>
        <p:blipFill>
          <a:blip r:embed="rId3"/>
          <a:stretch>
            <a:fillRect/>
          </a:stretch>
        </p:blipFill>
        <p:spPr>
          <a:xfrm>
            <a:off x="658260" y="3136492"/>
            <a:ext cx="9020175" cy="3000375"/>
          </a:xfrm>
          <a:prstGeom prst="rect">
            <a:avLst/>
          </a:prstGeom>
        </p:spPr>
      </p:pic>
    </p:spTree>
    <p:extLst>
      <p:ext uri="{BB962C8B-B14F-4D97-AF65-F5344CB8AC3E}">
        <p14:creationId xmlns:p14="http://schemas.microsoft.com/office/powerpoint/2010/main" val="3785441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a:grpSpLocks/>
          </p:cNvGrpSpPr>
          <p:nvPr/>
        </p:nvGrpSpPr>
        <p:grpSpPr bwMode="auto">
          <a:xfrm>
            <a:off x="1219924" y="170550"/>
            <a:ext cx="8884735" cy="826394"/>
            <a:chOff x="0" y="323701"/>
            <a:chExt cx="7391398" cy="289881"/>
          </a:xfrm>
        </p:grpSpPr>
        <p:sp>
          <p:nvSpPr>
            <p:cNvPr id="10" name="Rectangle 9"/>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7477" y="32370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Reconciliation</a:t>
              </a:r>
              <a:endParaRPr kumimoji="0" lang="en-GB" sz="2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pic>
        <p:nvPicPr>
          <p:cNvPr id="12" name="Picture 11"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668000" y="290512"/>
            <a:ext cx="1524000" cy="5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42517C-431D-483C-89CC-E7F45B89A3F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ubtitle 2"/>
          <p:cNvSpPr>
            <a:spLocks noGrp="1"/>
          </p:cNvSpPr>
          <p:nvPr>
            <p:ph type="subTitle" idx="1"/>
          </p:nvPr>
        </p:nvSpPr>
        <p:spPr>
          <a:xfrm>
            <a:off x="278194" y="1533951"/>
            <a:ext cx="8627535" cy="3205082"/>
          </a:xfrm>
        </p:spPr>
        <p:txBody>
          <a:bodyPr>
            <a:normAutofit/>
          </a:bodyPr>
          <a:lstStyle/>
          <a:p>
            <a:pPr algn="l"/>
            <a:r>
              <a:rPr lang="en-US" sz="4000" b="1" dirty="0">
                <a:solidFill>
                  <a:schemeClr val="accent1">
                    <a:lumMod val="75000"/>
                  </a:schemeClr>
                </a:solidFill>
              </a:rPr>
              <a:t>View Planned vs Actual !</a:t>
            </a:r>
          </a:p>
          <a:p>
            <a:pPr algn="l"/>
            <a:endParaRPr lang="en-US" sz="4000" b="1" dirty="0">
              <a:solidFill>
                <a:schemeClr val="accent1">
                  <a:lumMod val="75000"/>
                </a:schemeClr>
              </a:solidFill>
            </a:endParaRPr>
          </a:p>
        </p:txBody>
      </p:sp>
      <p:pic>
        <p:nvPicPr>
          <p:cNvPr id="3" name="Picture 2"/>
          <p:cNvPicPr>
            <a:picLocks noChangeAspect="1"/>
          </p:cNvPicPr>
          <p:nvPr/>
        </p:nvPicPr>
        <p:blipFill>
          <a:blip r:embed="rId3"/>
          <a:stretch>
            <a:fillRect/>
          </a:stretch>
        </p:blipFill>
        <p:spPr>
          <a:xfrm>
            <a:off x="3620329" y="2809871"/>
            <a:ext cx="5139358" cy="2331971"/>
          </a:xfrm>
          <a:prstGeom prst="rect">
            <a:avLst/>
          </a:prstGeom>
        </p:spPr>
      </p:pic>
    </p:spTree>
    <p:extLst>
      <p:ext uri="{BB962C8B-B14F-4D97-AF65-F5344CB8AC3E}">
        <p14:creationId xmlns:p14="http://schemas.microsoft.com/office/powerpoint/2010/main" val="1741094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1452" y="205114"/>
            <a:ext cx="1121487" cy="365125"/>
          </a:xfrm>
        </p:spPr>
        <p:txBody>
          <a:bodyPr/>
          <a:lstStyle/>
          <a:p>
            <a:fld id="{D57F1E4F-1CFF-5643-939E-217C01CDF565}" type="slidenum">
              <a:rPr lang="en-US" smtClean="0"/>
              <a:pPr/>
              <a:t>83</a:t>
            </a:fld>
            <a:endParaRPr lang="en-US" dirty="0"/>
          </a:p>
        </p:txBody>
      </p:sp>
      <p:sp>
        <p:nvSpPr>
          <p:cNvPr id="8" name="Rectangle 7"/>
          <p:cNvSpPr/>
          <p:nvPr/>
        </p:nvSpPr>
        <p:spPr>
          <a:xfrm>
            <a:off x="3860030" y="746271"/>
            <a:ext cx="2846870" cy="407035"/>
          </a:xfrm>
          <a:prstGeom prst="rect">
            <a:avLst/>
          </a:prstGeom>
        </p:spPr>
        <p:txBody>
          <a:bodyPr wrap="none">
            <a:spAutoFit/>
          </a:bodyPr>
          <a:lstStyle/>
          <a:p>
            <a:pPr marL="137160" marR="0">
              <a:lnSpc>
                <a:spcPct val="107000"/>
              </a:lnSpc>
              <a:spcBef>
                <a:spcPts val="600"/>
              </a:spcBef>
              <a:spcAft>
                <a:spcPts val="1200"/>
              </a:spcAft>
            </a:pPr>
            <a:r>
              <a:rPr lang="en-US" sz="2000" b="1" dirty="0">
                <a:latin typeface="Calibri" panose="020F0502020204030204" pitchFamily="34" charset="0"/>
                <a:ea typeface="Calibri" panose="020F0502020204030204" pitchFamily="34" charset="0"/>
                <a:cs typeface="Times New Roman" panose="02020603050405020304" pitchFamily="18" charset="0"/>
              </a:rPr>
              <a:t>Receipts Reconciliation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3" name="Group 1"/>
          <p:cNvGrpSpPr>
            <a:grpSpLocks/>
          </p:cNvGrpSpPr>
          <p:nvPr/>
        </p:nvGrpSpPr>
        <p:grpSpPr bwMode="auto">
          <a:xfrm>
            <a:off x="1311577" y="85889"/>
            <a:ext cx="8712457" cy="451305"/>
            <a:chOff x="0" y="316551"/>
            <a:chExt cx="7248076" cy="297031"/>
          </a:xfrm>
        </p:grpSpPr>
        <p:sp>
          <p:nvSpPr>
            <p:cNvPr id="14" name="Rectangle 13"/>
            <p:cNvSpPr/>
            <p:nvPr/>
          </p:nvSpPr>
          <p:spPr>
            <a:xfrm>
              <a:off x="0" y="323701"/>
              <a:ext cx="457477" cy="289881"/>
            </a:xfrm>
            <a:prstGeom prst="rect">
              <a:avLst/>
            </a:prstGeom>
            <a:solidFill>
              <a:srgbClr val="3547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5" name="Rectangle 14"/>
            <p:cNvSpPr/>
            <p:nvPr/>
          </p:nvSpPr>
          <p:spPr>
            <a:xfrm>
              <a:off x="314155" y="316551"/>
              <a:ext cx="6933921" cy="289881"/>
            </a:xfrm>
            <a:prstGeom prst="rect">
              <a:avLst/>
            </a:prstGeom>
            <a:solidFill>
              <a:srgbClr val="D8B7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t> AP- Reconciliation Summary</a:t>
              </a:r>
              <a:endParaRPr lang="en-GB" sz="2400" b="1" dirty="0">
                <a:solidFill>
                  <a:srgbClr val="002060"/>
                </a:solidFill>
              </a:endParaRPr>
            </a:p>
          </p:txBody>
        </p:sp>
      </p:grpSp>
      <p:pic>
        <p:nvPicPr>
          <p:cNvPr id="16" name="Picture 15" descr="LND group English.jpg"/>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0349948" y="147431"/>
            <a:ext cx="1524000" cy="38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3"/>
          <a:stretch>
            <a:fillRect/>
          </a:stretch>
        </p:blipFill>
        <p:spPr>
          <a:xfrm>
            <a:off x="747070" y="1373247"/>
            <a:ext cx="8759979" cy="2193165"/>
          </a:xfrm>
          <a:prstGeom prst="rect">
            <a:avLst/>
          </a:prstGeom>
        </p:spPr>
      </p:pic>
      <p:pic>
        <p:nvPicPr>
          <p:cNvPr id="3" name="Picture 2"/>
          <p:cNvPicPr>
            <a:picLocks noChangeAspect="1"/>
          </p:cNvPicPr>
          <p:nvPr/>
        </p:nvPicPr>
        <p:blipFill>
          <a:blip r:embed="rId4"/>
          <a:stretch>
            <a:fillRect/>
          </a:stretch>
        </p:blipFill>
        <p:spPr>
          <a:xfrm>
            <a:off x="826521" y="4011640"/>
            <a:ext cx="8601075" cy="1685925"/>
          </a:xfrm>
          <a:prstGeom prst="rect">
            <a:avLst/>
          </a:prstGeom>
        </p:spPr>
      </p:pic>
    </p:spTree>
    <p:extLst>
      <p:ext uri="{BB962C8B-B14F-4D97-AF65-F5344CB8AC3E}">
        <p14:creationId xmlns:p14="http://schemas.microsoft.com/office/powerpoint/2010/main" val="257653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0F0BA4-D117-4F7D-8CF7-FC7A3014F04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098B8F5-B24B-44FF-983F-3A5BBF82D469}"/>
              </a:ext>
            </a:extLst>
          </p:cNvPr>
          <p:cNvSpPr>
            <a:spLocks noGrp="1"/>
          </p:cNvSpPr>
          <p:nvPr>
            <p:ph type="sldNum" sz="quarter" idx="12"/>
          </p:nvPr>
        </p:nvSpPr>
        <p:spPr/>
        <p:txBody>
          <a:bodyPr/>
          <a:lstStyle/>
          <a:p>
            <a:fld id="{3927E200-81C2-411C-8447-51B516EE3AF5}" type="slidenum">
              <a:rPr lang="en-US" smtClean="0"/>
              <a:t>9</a:t>
            </a:fld>
            <a:endParaRPr lang="en-US"/>
          </a:p>
        </p:txBody>
      </p:sp>
      <p:pic>
        <p:nvPicPr>
          <p:cNvPr id="6" name="Picture 5">
            <a:extLst>
              <a:ext uri="{FF2B5EF4-FFF2-40B4-BE49-F238E27FC236}">
                <a16:creationId xmlns:a16="http://schemas.microsoft.com/office/drawing/2014/main" id="{D0742ABD-71EA-483E-9D78-3CE04276FBA9}"/>
              </a:ext>
            </a:extLst>
          </p:cNvPr>
          <p:cNvPicPr>
            <a:picLocks noChangeAspect="1"/>
          </p:cNvPicPr>
          <p:nvPr/>
        </p:nvPicPr>
        <p:blipFill>
          <a:blip r:embed="rId2"/>
          <a:stretch>
            <a:fillRect/>
          </a:stretch>
        </p:blipFill>
        <p:spPr>
          <a:xfrm>
            <a:off x="0" y="303417"/>
            <a:ext cx="12192000" cy="6052933"/>
          </a:xfrm>
          <a:prstGeom prst="rect">
            <a:avLst/>
          </a:prstGeom>
        </p:spPr>
      </p:pic>
      <p:sp>
        <p:nvSpPr>
          <p:cNvPr id="2" name="TextBox 1">
            <a:extLst>
              <a:ext uri="{FF2B5EF4-FFF2-40B4-BE49-F238E27FC236}">
                <a16:creationId xmlns:a16="http://schemas.microsoft.com/office/drawing/2014/main" id="{331A1C44-BABA-4551-948C-C22DE14FD032}"/>
              </a:ext>
            </a:extLst>
          </p:cNvPr>
          <p:cNvSpPr txBox="1"/>
          <p:nvPr/>
        </p:nvSpPr>
        <p:spPr>
          <a:xfrm>
            <a:off x="297711" y="2062716"/>
            <a:ext cx="1275907" cy="461665"/>
          </a:xfrm>
          <a:prstGeom prst="rect">
            <a:avLst/>
          </a:prstGeom>
          <a:noFill/>
        </p:spPr>
        <p:txBody>
          <a:bodyPr wrap="square" rtlCol="0">
            <a:spAutoFit/>
          </a:bodyPr>
          <a:lstStyle/>
          <a:p>
            <a:r>
              <a:rPr lang="en-US" sz="2400" b="1" u="sng" dirty="0">
                <a:solidFill>
                  <a:srgbClr val="FFC000"/>
                </a:solidFill>
              </a:rPr>
              <a:t>1)</a:t>
            </a:r>
          </a:p>
        </p:txBody>
      </p:sp>
      <p:sp>
        <p:nvSpPr>
          <p:cNvPr id="7" name="TextBox 6">
            <a:extLst>
              <a:ext uri="{FF2B5EF4-FFF2-40B4-BE49-F238E27FC236}">
                <a16:creationId xmlns:a16="http://schemas.microsoft.com/office/drawing/2014/main" id="{968649B6-3C4A-41A3-9370-21350C13D7A0}"/>
              </a:ext>
            </a:extLst>
          </p:cNvPr>
          <p:cNvSpPr txBox="1"/>
          <p:nvPr/>
        </p:nvSpPr>
        <p:spPr>
          <a:xfrm>
            <a:off x="2948763" y="566241"/>
            <a:ext cx="1275907" cy="461665"/>
          </a:xfrm>
          <a:prstGeom prst="rect">
            <a:avLst/>
          </a:prstGeom>
          <a:noFill/>
        </p:spPr>
        <p:txBody>
          <a:bodyPr wrap="square" rtlCol="0">
            <a:spAutoFit/>
          </a:bodyPr>
          <a:lstStyle/>
          <a:p>
            <a:r>
              <a:rPr lang="en-US" sz="2400" b="1" u="sng" dirty="0">
                <a:solidFill>
                  <a:srgbClr val="FFC000"/>
                </a:solidFill>
              </a:rPr>
              <a:t>2)</a:t>
            </a:r>
          </a:p>
        </p:txBody>
      </p:sp>
      <p:sp>
        <p:nvSpPr>
          <p:cNvPr id="8" name="TextBox 7">
            <a:extLst>
              <a:ext uri="{FF2B5EF4-FFF2-40B4-BE49-F238E27FC236}">
                <a16:creationId xmlns:a16="http://schemas.microsoft.com/office/drawing/2014/main" id="{4715D0FA-65DD-440E-BAC6-00F2F6E8BAFD}"/>
              </a:ext>
            </a:extLst>
          </p:cNvPr>
          <p:cNvSpPr txBox="1"/>
          <p:nvPr/>
        </p:nvSpPr>
        <p:spPr>
          <a:xfrm>
            <a:off x="3586716" y="517971"/>
            <a:ext cx="1275907" cy="461665"/>
          </a:xfrm>
          <a:prstGeom prst="rect">
            <a:avLst/>
          </a:prstGeom>
          <a:noFill/>
        </p:spPr>
        <p:txBody>
          <a:bodyPr wrap="square" rtlCol="0">
            <a:spAutoFit/>
          </a:bodyPr>
          <a:lstStyle/>
          <a:p>
            <a:r>
              <a:rPr lang="en-US" sz="2400" b="1" u="sng" dirty="0">
                <a:solidFill>
                  <a:srgbClr val="FFC000"/>
                </a:solidFill>
              </a:rPr>
              <a:t>3)</a:t>
            </a:r>
          </a:p>
        </p:txBody>
      </p:sp>
      <p:sp>
        <p:nvSpPr>
          <p:cNvPr id="9" name="TextBox 8">
            <a:extLst>
              <a:ext uri="{FF2B5EF4-FFF2-40B4-BE49-F238E27FC236}">
                <a16:creationId xmlns:a16="http://schemas.microsoft.com/office/drawing/2014/main" id="{7B91154B-A6D8-4A9C-8C0E-FBCB01A52FAC}"/>
              </a:ext>
            </a:extLst>
          </p:cNvPr>
          <p:cNvSpPr txBox="1"/>
          <p:nvPr/>
        </p:nvSpPr>
        <p:spPr>
          <a:xfrm>
            <a:off x="6973185" y="415203"/>
            <a:ext cx="1275907" cy="461665"/>
          </a:xfrm>
          <a:prstGeom prst="rect">
            <a:avLst/>
          </a:prstGeom>
          <a:noFill/>
        </p:spPr>
        <p:txBody>
          <a:bodyPr wrap="square" rtlCol="0">
            <a:spAutoFit/>
          </a:bodyPr>
          <a:lstStyle/>
          <a:p>
            <a:r>
              <a:rPr lang="en-US" sz="2400" b="1" u="sng" dirty="0">
                <a:solidFill>
                  <a:srgbClr val="FFC000"/>
                </a:solidFill>
              </a:rPr>
              <a:t>4)</a:t>
            </a:r>
          </a:p>
        </p:txBody>
      </p:sp>
      <p:sp>
        <p:nvSpPr>
          <p:cNvPr id="10" name="TextBox 9">
            <a:extLst>
              <a:ext uri="{FF2B5EF4-FFF2-40B4-BE49-F238E27FC236}">
                <a16:creationId xmlns:a16="http://schemas.microsoft.com/office/drawing/2014/main" id="{8E9AFF7C-0D91-4A51-91A7-0BC1230CF933}"/>
              </a:ext>
            </a:extLst>
          </p:cNvPr>
          <p:cNvSpPr txBox="1"/>
          <p:nvPr/>
        </p:nvSpPr>
        <p:spPr>
          <a:xfrm>
            <a:off x="7712148" y="3099050"/>
            <a:ext cx="1275907" cy="461665"/>
          </a:xfrm>
          <a:prstGeom prst="rect">
            <a:avLst/>
          </a:prstGeom>
          <a:noFill/>
        </p:spPr>
        <p:txBody>
          <a:bodyPr wrap="square" rtlCol="0">
            <a:spAutoFit/>
          </a:bodyPr>
          <a:lstStyle/>
          <a:p>
            <a:r>
              <a:rPr lang="en-US" sz="2400" b="1" u="sng" dirty="0">
                <a:solidFill>
                  <a:srgbClr val="FFC000"/>
                </a:solidFill>
              </a:rPr>
              <a:t>5.1)</a:t>
            </a:r>
          </a:p>
        </p:txBody>
      </p:sp>
      <p:sp>
        <p:nvSpPr>
          <p:cNvPr id="11" name="TextBox 10">
            <a:extLst>
              <a:ext uri="{FF2B5EF4-FFF2-40B4-BE49-F238E27FC236}">
                <a16:creationId xmlns:a16="http://schemas.microsoft.com/office/drawing/2014/main" id="{3BDF1513-6E39-43BA-B932-8384E2B7767F}"/>
              </a:ext>
            </a:extLst>
          </p:cNvPr>
          <p:cNvSpPr txBox="1"/>
          <p:nvPr/>
        </p:nvSpPr>
        <p:spPr>
          <a:xfrm>
            <a:off x="6702055" y="4346262"/>
            <a:ext cx="1275907" cy="461665"/>
          </a:xfrm>
          <a:prstGeom prst="rect">
            <a:avLst/>
          </a:prstGeom>
          <a:noFill/>
        </p:spPr>
        <p:txBody>
          <a:bodyPr wrap="square" rtlCol="0">
            <a:spAutoFit/>
          </a:bodyPr>
          <a:lstStyle/>
          <a:p>
            <a:r>
              <a:rPr lang="en-US" sz="2400" b="1" u="sng" dirty="0">
                <a:solidFill>
                  <a:srgbClr val="FFC000"/>
                </a:solidFill>
              </a:rPr>
              <a:t>5.2)</a:t>
            </a:r>
          </a:p>
        </p:txBody>
      </p:sp>
    </p:spTree>
    <p:extLst>
      <p:ext uri="{BB962C8B-B14F-4D97-AF65-F5344CB8AC3E}">
        <p14:creationId xmlns:p14="http://schemas.microsoft.com/office/powerpoint/2010/main" val="26653611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ULLLENGTH" val="True"/>
</p:tagLst>
</file>

<file path=ppt/tags/tag2.xml><?xml version="1.0" encoding="utf-8"?>
<p:tagLst xmlns:a="http://schemas.openxmlformats.org/drawingml/2006/main" xmlns:r="http://schemas.openxmlformats.org/officeDocument/2006/relationships" xmlns:p="http://schemas.openxmlformats.org/presentationml/2006/main">
  <p:tag name="FULLLENGTH" val="True"/>
</p:tagLst>
</file>

<file path=ppt/tags/tag3.xml><?xml version="1.0" encoding="utf-8"?>
<p:tagLst xmlns:a="http://schemas.openxmlformats.org/drawingml/2006/main" xmlns:r="http://schemas.openxmlformats.org/officeDocument/2006/relationships" xmlns:p="http://schemas.openxmlformats.org/presentationml/2006/main">
  <p:tag name="FULLLENGTH" val="True"/>
</p:tagLst>
</file>

<file path=ppt/tags/tag4.xml><?xml version="1.0" encoding="utf-8"?>
<p:tagLst xmlns:a="http://schemas.openxmlformats.org/drawingml/2006/main" xmlns:r="http://schemas.openxmlformats.org/officeDocument/2006/relationships" xmlns:p="http://schemas.openxmlformats.org/presentationml/2006/main">
  <p:tag name="FULLLENGTH" val="True"/>
</p:tagLst>
</file>

<file path=ppt/tags/tag5.xml><?xml version="1.0" encoding="utf-8"?>
<p:tagLst xmlns:a="http://schemas.openxmlformats.org/drawingml/2006/main" xmlns:r="http://schemas.openxmlformats.org/officeDocument/2006/relationships" xmlns:p="http://schemas.openxmlformats.org/presentationml/2006/main">
  <p:tag name="FULLLENGTH"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19920</TotalTime>
  <Words>4675</Words>
  <Application>Microsoft Office PowerPoint</Application>
  <PresentationFormat>Widescreen</PresentationFormat>
  <Paragraphs>588</Paragraphs>
  <Slides>83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4</vt:i4>
      </vt:variant>
      <vt:variant>
        <vt:lpstr>Slide Titles</vt:lpstr>
      </vt:variant>
      <vt:variant>
        <vt:i4>83</vt:i4>
      </vt:variant>
    </vt:vector>
  </HeadingPairs>
  <TitlesOfParts>
    <vt:vector size="94" baseType="lpstr">
      <vt:lpstr>MS PGothic</vt:lpstr>
      <vt:lpstr>Arial</vt:lpstr>
      <vt:lpstr>Calibri</vt:lpstr>
      <vt:lpstr>Calibri Light</vt:lpstr>
      <vt:lpstr>Times New Roman</vt:lpstr>
      <vt:lpstr>Wingdings</vt:lpstr>
      <vt:lpstr>Office Theme</vt:lpstr>
      <vt:lpstr>Microsoft Word Document</vt:lpstr>
      <vt:lpstr>Document</vt:lpstr>
      <vt:lpstr>Presentation</vt:lpstr>
      <vt:lpstr>Microsoft Visio Drawing</vt:lpstr>
      <vt:lpstr>PowerPoint Presentation</vt:lpstr>
      <vt:lpstr>PowerPoint Presentation</vt:lpstr>
      <vt:lpstr>PowerPoint Presentation</vt:lpstr>
      <vt:lpstr>PowerPoint Presentation</vt:lpstr>
      <vt:lpstr>What are the benefits</vt:lpstr>
      <vt:lpstr>What it does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Landmark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dc:title>
  <dc:creator>krishnendu</dc:creator>
  <cp:lastModifiedBy>Elena Korzilova</cp:lastModifiedBy>
  <cp:revision>973</cp:revision>
  <cp:lastPrinted>2017-05-23T11:08:21Z</cp:lastPrinted>
  <dcterms:created xsi:type="dcterms:W3CDTF">2016-04-24T05:01:30Z</dcterms:created>
  <dcterms:modified xsi:type="dcterms:W3CDTF">2017-11-27T07:18:46Z</dcterms:modified>
</cp:coreProperties>
</file>